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97" r:id="rId3"/>
    <p:sldId id="263" r:id="rId4"/>
    <p:sldId id="290" r:id="rId5"/>
    <p:sldId id="293" r:id="rId6"/>
    <p:sldId id="294" r:id="rId7"/>
    <p:sldId id="295" r:id="rId8"/>
    <p:sldId id="296" r:id="rId9"/>
    <p:sldId id="259" r:id="rId10"/>
    <p:sldId id="266" r:id="rId11"/>
    <p:sldId id="264" r:id="rId12"/>
    <p:sldId id="257" r:id="rId13"/>
    <p:sldId id="267" r:id="rId14"/>
    <p:sldId id="258" r:id="rId15"/>
    <p:sldId id="291" r:id="rId16"/>
    <p:sldId id="260" r:id="rId17"/>
    <p:sldId id="292" r:id="rId18"/>
    <p:sldId id="268" r:id="rId19"/>
    <p:sldId id="269" r:id="rId20"/>
    <p:sldId id="270" r:id="rId21"/>
    <p:sldId id="300" r:id="rId22"/>
    <p:sldId id="301" r:id="rId23"/>
    <p:sldId id="271" r:id="rId24"/>
    <p:sldId id="272" r:id="rId25"/>
    <p:sldId id="276" r:id="rId26"/>
    <p:sldId id="277" r:id="rId27"/>
    <p:sldId id="278" r:id="rId28"/>
    <p:sldId id="279" r:id="rId29"/>
    <p:sldId id="280" r:id="rId30"/>
    <p:sldId id="281" r:id="rId31"/>
    <p:sldId id="282" r:id="rId32"/>
    <p:sldId id="283" r:id="rId33"/>
    <p:sldId id="284" r:id="rId34"/>
    <p:sldId id="286" r:id="rId35"/>
    <p:sldId id="285" r:id="rId36"/>
    <p:sldId id="287" r:id="rId37"/>
    <p:sldId id="288" r:id="rId38"/>
    <p:sldId id="289" r:id="rId39"/>
    <p:sldId id="273" r:id="rId4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64"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kumimoji="1" lang="en-US" altLang="ja-JP" smtClean="0"/>
              <a:t>Click to edit Master title style</a:t>
            </a:r>
            <a:endParaRPr kumimoji="1" lang="ja-JP"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smtClean="0"/>
              <a:t>Click to edit Master subtitle style</a:t>
            </a:r>
            <a:endParaRPr kumimoji="1" lang="ja-JP" altLang="en-US"/>
          </a:p>
        </p:txBody>
      </p:sp>
      <p:sp>
        <p:nvSpPr>
          <p:cNvPr id="4" name="Date Placeholder 3"/>
          <p:cNvSpPr>
            <a:spLocks noGrp="1"/>
          </p:cNvSpPr>
          <p:nvPr>
            <p:ph type="dt" sz="half" idx="10"/>
          </p:nvPr>
        </p:nvSpPr>
        <p:spPr/>
        <p:txBody>
          <a:bodyPr/>
          <a:lstStyle/>
          <a:p>
            <a:fld id="{10D7B408-D017-480A-9A0A-1853254AB060}" type="datetimeFigureOut">
              <a:rPr kumimoji="1" lang="ja-JP" altLang="en-US" smtClean="0"/>
              <a:t>2018/4/18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1908863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smtClean="0"/>
              <a:t>Click to edit Master title style</a:t>
            </a:r>
            <a:endParaRPr kumimoji="1" lang="ja-JP" altLang="en-US"/>
          </a:p>
        </p:txBody>
      </p:sp>
      <p:sp>
        <p:nvSpPr>
          <p:cNvPr id="3" name="Vertical Text Placeholder 2"/>
          <p:cNvSpPr>
            <a:spLocks noGrp="1"/>
          </p:cNvSpPr>
          <p:nvPr>
            <p:ph type="body" orient="vert" idx="1"/>
          </p:nvPr>
        </p:nvSpPr>
        <p:spPr/>
        <p:txBody>
          <a:bodyPr vert="eaVert"/>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Date Placeholder 3"/>
          <p:cNvSpPr>
            <a:spLocks noGrp="1"/>
          </p:cNvSpPr>
          <p:nvPr>
            <p:ph type="dt" sz="half" idx="10"/>
          </p:nvPr>
        </p:nvSpPr>
        <p:spPr/>
        <p:txBody>
          <a:bodyPr/>
          <a:lstStyle/>
          <a:p>
            <a:fld id="{10D7B408-D017-480A-9A0A-1853254AB060}" type="datetimeFigureOut">
              <a:rPr kumimoji="1" lang="ja-JP" altLang="en-US" smtClean="0"/>
              <a:t>2018/4/18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400399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kumimoji="1" lang="en-US" altLang="ja-JP" smtClean="0"/>
              <a:t>Click to edit Master title style</a:t>
            </a:r>
            <a:endParaRPr kumimoji="1" lang="ja-JP"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Date Placeholder 3"/>
          <p:cNvSpPr>
            <a:spLocks noGrp="1"/>
          </p:cNvSpPr>
          <p:nvPr>
            <p:ph type="dt" sz="half" idx="10"/>
          </p:nvPr>
        </p:nvSpPr>
        <p:spPr/>
        <p:txBody>
          <a:bodyPr/>
          <a:lstStyle/>
          <a:p>
            <a:fld id="{10D7B408-D017-480A-9A0A-1853254AB060}" type="datetimeFigureOut">
              <a:rPr kumimoji="1" lang="ja-JP" altLang="en-US" smtClean="0"/>
              <a:t>2018/4/18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1479503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llet list teal -&gt; purp">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719999" y="459083"/>
            <a:ext cx="9504000" cy="1248000"/>
          </a:xfrm>
        </p:spPr>
        <p:txBody>
          <a:bodyPr anchor="ctr" anchorCtr="0"/>
          <a:lstStyle>
            <a:lvl1pPr algn="l">
              <a:lnSpc>
                <a:spcPct val="90000"/>
              </a:lnSpc>
              <a:defRPr sz="4267" spc="-151" baseline="0">
                <a:solidFill>
                  <a:schemeClr val="bg1"/>
                </a:solidFill>
                <a:ea typeface="Noto Sans CJK JP Bold" panose="020B0800000000000000" pitchFamily="34" charset="-128"/>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720000" y="1988999"/>
            <a:ext cx="10320000" cy="3840000"/>
          </a:xfrm>
        </p:spPr>
        <p:txBody>
          <a:bodyPr/>
          <a:lstStyle>
            <a:lvl1pPr>
              <a:lnSpc>
                <a:spcPts val="2500"/>
              </a:lnSpc>
              <a:spcAft>
                <a:spcPts val="1067"/>
              </a:spcAft>
              <a:buClr>
                <a:srgbClr val="FFFFFF"/>
              </a:buClr>
              <a:defRPr sz="2400" b="0" i="0">
                <a:solidFill>
                  <a:schemeClr val="bg1"/>
                </a:solidFill>
                <a:latin typeface="Roboto" charset="0"/>
                <a:ea typeface="Noto Sans CJK JP Bold" panose="020B0800000000000000" pitchFamily="34" charset="-128"/>
                <a:cs typeface="Roboto" charset="0"/>
              </a:defRPr>
            </a:lvl1pPr>
            <a:lvl2pPr>
              <a:lnSpc>
                <a:spcPts val="2333"/>
              </a:lnSpc>
              <a:spcAft>
                <a:spcPts val="1067"/>
              </a:spcAft>
              <a:buClr>
                <a:srgbClr val="FFFFFF"/>
              </a:buClr>
              <a:defRPr sz="2400" b="0" i="0">
                <a:solidFill>
                  <a:schemeClr val="bg1"/>
                </a:solidFill>
                <a:latin typeface="Roboto" charset="0"/>
                <a:ea typeface="Noto Sans CJK JP Bold" panose="020B0800000000000000" pitchFamily="34" charset="-128"/>
                <a:cs typeface="Roboto" charset="0"/>
              </a:defRPr>
            </a:lvl2pPr>
            <a:lvl3pPr>
              <a:lnSpc>
                <a:spcPts val="2167"/>
              </a:lnSpc>
              <a:spcAft>
                <a:spcPts val="1067"/>
              </a:spcAft>
              <a:buClr>
                <a:srgbClr val="FFFFFF"/>
              </a:buClr>
              <a:defRPr sz="2400" b="0" i="0">
                <a:solidFill>
                  <a:schemeClr val="bg1"/>
                </a:solidFill>
                <a:latin typeface="Roboto" charset="0"/>
                <a:ea typeface="Noto Sans CJK JP Bold" panose="020B0800000000000000" pitchFamily="34" charset="-128"/>
                <a:cs typeface="Roboto" charset="0"/>
              </a:defRPr>
            </a:lvl3pPr>
            <a:lvl4pPr>
              <a:lnSpc>
                <a:spcPts val="2167"/>
              </a:lnSpc>
              <a:spcAft>
                <a:spcPts val="1067"/>
              </a:spcAft>
              <a:buClr>
                <a:srgbClr val="FFFFFF"/>
              </a:buClr>
              <a:defRPr sz="2400" b="0" i="0">
                <a:solidFill>
                  <a:schemeClr val="bg1"/>
                </a:solidFill>
                <a:latin typeface="Roboto" charset="0"/>
                <a:ea typeface="Noto Sans CJK JP Bold" panose="020B0800000000000000" pitchFamily="34" charset="-128"/>
                <a:cs typeface="Roboto" charset="0"/>
              </a:defRPr>
            </a:lvl4pPr>
            <a:lvl5pPr>
              <a:lnSpc>
                <a:spcPts val="2167"/>
              </a:lnSpc>
              <a:spcAft>
                <a:spcPts val="1067"/>
              </a:spcAft>
              <a:buClr>
                <a:srgbClr val="FFFFFF"/>
              </a:buClr>
              <a:defRPr sz="2400" b="0" i="0">
                <a:solidFill>
                  <a:schemeClr val="bg1"/>
                </a:solidFill>
                <a:latin typeface="Roboto" charset="0"/>
                <a:ea typeface="Noto Sans CJK JP Bold" panose="020B0800000000000000" pitchFamily="34" charset="-128"/>
                <a:cs typeface="Roboto" charset="0"/>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GB" dirty="0"/>
          </a:p>
        </p:txBody>
      </p:sp>
    </p:spTree>
    <p:extLst>
      <p:ext uri="{BB962C8B-B14F-4D97-AF65-F5344CB8AC3E}">
        <p14:creationId xmlns:p14="http://schemas.microsoft.com/office/powerpoint/2010/main" val="4042013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smtClean="0"/>
              <a:t>Click to edit Master title style</a:t>
            </a:r>
            <a:endParaRPr kumimoji="1" lang="ja-JP" altLang="en-US"/>
          </a:p>
        </p:txBody>
      </p:sp>
      <p:sp>
        <p:nvSpPr>
          <p:cNvPr id="3" name="Content Placeholder 2"/>
          <p:cNvSpPr>
            <a:spLocks noGrp="1"/>
          </p:cNvSpPr>
          <p:nvPr>
            <p:ph idx="1"/>
          </p:nvPr>
        </p:nvSpPr>
        <p:spPr/>
        <p:txBody>
          <a:bodyPr/>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Date Placeholder 3"/>
          <p:cNvSpPr>
            <a:spLocks noGrp="1"/>
          </p:cNvSpPr>
          <p:nvPr>
            <p:ph type="dt" sz="half" idx="10"/>
          </p:nvPr>
        </p:nvSpPr>
        <p:spPr/>
        <p:txBody>
          <a:bodyPr/>
          <a:lstStyle/>
          <a:p>
            <a:fld id="{10D7B408-D017-480A-9A0A-1853254AB060}" type="datetimeFigureOut">
              <a:rPr kumimoji="1" lang="ja-JP" altLang="en-US" smtClean="0"/>
              <a:t>2018/4/18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1440706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kumimoji="1" lang="en-US" altLang="ja-JP" smtClean="0"/>
              <a:t>Click to edit Master title style</a:t>
            </a:r>
            <a:endParaRPr kumimoji="1" lang="ja-JP"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ja-JP" smtClean="0"/>
              <a:t>Edit Master text styles</a:t>
            </a:r>
          </a:p>
        </p:txBody>
      </p:sp>
      <p:sp>
        <p:nvSpPr>
          <p:cNvPr id="4" name="Date Placeholder 3"/>
          <p:cNvSpPr>
            <a:spLocks noGrp="1"/>
          </p:cNvSpPr>
          <p:nvPr>
            <p:ph type="dt" sz="half" idx="10"/>
          </p:nvPr>
        </p:nvSpPr>
        <p:spPr/>
        <p:txBody>
          <a:bodyPr/>
          <a:lstStyle/>
          <a:p>
            <a:fld id="{10D7B408-D017-480A-9A0A-1853254AB060}" type="datetimeFigureOut">
              <a:rPr kumimoji="1" lang="ja-JP" altLang="en-US" smtClean="0"/>
              <a:t>2018/4/18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138846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smtClean="0"/>
              <a:t>Click to edit Master title style</a:t>
            </a:r>
            <a:endParaRPr kumimoji="1" lang="ja-JP" altLang="en-US"/>
          </a:p>
        </p:txBody>
      </p:sp>
      <p:sp>
        <p:nvSpPr>
          <p:cNvPr id="3" name="Content Placeholder 2"/>
          <p:cNvSpPr>
            <a:spLocks noGrp="1"/>
          </p:cNvSpPr>
          <p:nvPr>
            <p:ph sz="half" idx="1"/>
          </p:nvPr>
        </p:nvSpPr>
        <p:spPr>
          <a:xfrm>
            <a:off x="838200" y="1825625"/>
            <a:ext cx="5181600" cy="4351338"/>
          </a:xfrm>
        </p:spPr>
        <p:txBody>
          <a:bodyPr/>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Content Placeholder 3"/>
          <p:cNvSpPr>
            <a:spLocks noGrp="1"/>
          </p:cNvSpPr>
          <p:nvPr>
            <p:ph sz="half" idx="2"/>
          </p:nvPr>
        </p:nvSpPr>
        <p:spPr>
          <a:xfrm>
            <a:off x="6172200" y="1825625"/>
            <a:ext cx="5181600" cy="4351338"/>
          </a:xfrm>
        </p:spPr>
        <p:txBody>
          <a:bodyPr/>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5" name="Date Placeholder 4"/>
          <p:cNvSpPr>
            <a:spLocks noGrp="1"/>
          </p:cNvSpPr>
          <p:nvPr>
            <p:ph type="dt" sz="half" idx="10"/>
          </p:nvPr>
        </p:nvSpPr>
        <p:spPr/>
        <p:txBody>
          <a:bodyPr/>
          <a:lstStyle/>
          <a:p>
            <a:fld id="{10D7B408-D017-480A-9A0A-1853254AB060}" type="datetimeFigureOut">
              <a:rPr kumimoji="1" lang="ja-JP" altLang="en-US" smtClean="0"/>
              <a:t>2018/4/18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1139538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kumimoji="1" lang="en-US" altLang="ja-JP" smtClean="0"/>
              <a:t>Click to edit Master title style</a:t>
            </a:r>
            <a:endParaRPr kumimoji="1" lang="ja-JP"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7" name="Date Placeholder 6"/>
          <p:cNvSpPr>
            <a:spLocks noGrp="1"/>
          </p:cNvSpPr>
          <p:nvPr>
            <p:ph type="dt" sz="half" idx="10"/>
          </p:nvPr>
        </p:nvSpPr>
        <p:spPr/>
        <p:txBody>
          <a:bodyPr/>
          <a:lstStyle/>
          <a:p>
            <a:fld id="{10D7B408-D017-480A-9A0A-1853254AB060}" type="datetimeFigureOut">
              <a:rPr kumimoji="1" lang="ja-JP" altLang="en-US" smtClean="0"/>
              <a:t>2018/4/18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726729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smtClean="0"/>
              <a:t>Click to edit Master title style</a:t>
            </a:r>
            <a:endParaRPr kumimoji="1" lang="ja-JP" altLang="en-US"/>
          </a:p>
        </p:txBody>
      </p:sp>
      <p:sp>
        <p:nvSpPr>
          <p:cNvPr id="3" name="Date Placeholder 2"/>
          <p:cNvSpPr>
            <a:spLocks noGrp="1"/>
          </p:cNvSpPr>
          <p:nvPr>
            <p:ph type="dt" sz="half" idx="10"/>
          </p:nvPr>
        </p:nvSpPr>
        <p:spPr/>
        <p:txBody>
          <a:bodyPr/>
          <a:lstStyle/>
          <a:p>
            <a:fld id="{10D7B408-D017-480A-9A0A-1853254AB060}" type="datetimeFigureOut">
              <a:rPr kumimoji="1" lang="ja-JP" altLang="en-US" smtClean="0"/>
              <a:t>2018/4/18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83114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D7B408-D017-480A-9A0A-1853254AB060}" type="datetimeFigureOut">
              <a:rPr kumimoji="1" lang="ja-JP" altLang="en-US" smtClean="0"/>
              <a:t>2018/4/18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1827932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kumimoji="1" lang="en-US" altLang="ja-JP" smtClean="0"/>
              <a:t>Click to edit Master title style</a:t>
            </a:r>
            <a:endParaRPr kumimoji="1" lang="ja-JP"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ja-JP" smtClean="0"/>
              <a:t>Edit Master text styles</a:t>
            </a:r>
          </a:p>
        </p:txBody>
      </p:sp>
      <p:sp>
        <p:nvSpPr>
          <p:cNvPr id="5" name="Date Placeholder 4"/>
          <p:cNvSpPr>
            <a:spLocks noGrp="1"/>
          </p:cNvSpPr>
          <p:nvPr>
            <p:ph type="dt" sz="half" idx="10"/>
          </p:nvPr>
        </p:nvSpPr>
        <p:spPr/>
        <p:txBody>
          <a:bodyPr/>
          <a:lstStyle/>
          <a:p>
            <a:fld id="{10D7B408-D017-480A-9A0A-1853254AB060}" type="datetimeFigureOut">
              <a:rPr kumimoji="1" lang="ja-JP" altLang="en-US" smtClean="0"/>
              <a:t>2018/4/18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2367444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kumimoji="1" lang="en-US" altLang="ja-JP" smtClean="0"/>
              <a:t>Click to edit Master title style</a:t>
            </a:r>
            <a:endParaRPr kumimoji="1" lang="ja-JP"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ja-JP" smtClean="0"/>
              <a:t>Edit Master text styles</a:t>
            </a:r>
          </a:p>
        </p:txBody>
      </p:sp>
      <p:sp>
        <p:nvSpPr>
          <p:cNvPr id="5" name="Date Placeholder 4"/>
          <p:cNvSpPr>
            <a:spLocks noGrp="1"/>
          </p:cNvSpPr>
          <p:nvPr>
            <p:ph type="dt" sz="half" idx="10"/>
          </p:nvPr>
        </p:nvSpPr>
        <p:spPr/>
        <p:txBody>
          <a:bodyPr/>
          <a:lstStyle/>
          <a:p>
            <a:fld id="{10D7B408-D017-480A-9A0A-1853254AB060}" type="datetimeFigureOut">
              <a:rPr kumimoji="1" lang="ja-JP" altLang="en-US" smtClean="0"/>
              <a:t>2018/4/18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220214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en-US" altLang="ja-JP" smtClean="0"/>
              <a:t>Click to edit Master title style</a:t>
            </a:r>
            <a:endParaRPr kumimoji="1" lang="ja-JP"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7B408-D017-480A-9A0A-1853254AB060}" type="datetimeFigureOut">
              <a:rPr kumimoji="1" lang="ja-JP" altLang="en-US" smtClean="0"/>
              <a:t>2018/4/18</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4082567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github.com/wotakuro/UnityJobSystemTest"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9.png"/><Relationship Id="rId21" Type="http://schemas.openxmlformats.org/officeDocument/2006/relationships/image" Target="../media/image36.png"/><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8.png"/><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6.png"/><Relationship Id="rId24" Type="http://schemas.openxmlformats.org/officeDocument/2006/relationships/image" Target="../media/image39.png"/><Relationship Id="rId5" Type="http://schemas.openxmlformats.org/officeDocument/2006/relationships/image" Target="../media/image21.png"/><Relationship Id="rId15" Type="http://schemas.openxmlformats.org/officeDocument/2006/relationships/image" Target="../media/image30.png"/><Relationship Id="rId23" Type="http://schemas.openxmlformats.org/officeDocument/2006/relationships/image" Target="../media/image38.png"/><Relationship Id="rId10" Type="http://schemas.openxmlformats.org/officeDocument/2006/relationships/hyperlink" Target="https://github.com/wotakuro/BillBoardCreator" TargetMode="External"/><Relationship Id="rId19" Type="http://schemas.openxmlformats.org/officeDocument/2006/relationships/image" Target="../media/image34.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 Id="rId22"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hyperlink" Target="https://blogs.unity3d.com/jp/2018/04/16/animation-instancing-instancing-for-skinnedmeshrenderer/"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cs.unity3d.com/jp/current/Manual/RenderDocIntegration.html"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63943" y="1118027"/>
            <a:ext cx="4134800" cy="2235376"/>
          </a:xfrm>
          <a:prstGeom prst="rect">
            <a:avLst/>
          </a:prstGeom>
        </p:spPr>
      </p:pic>
      <p:pic>
        <p:nvPicPr>
          <p:cNvPr id="5" name="Picture 4"/>
          <p:cNvPicPr>
            <a:picLocks noChangeAspect="1"/>
          </p:cNvPicPr>
          <p:nvPr/>
        </p:nvPicPr>
        <p:blipFill rotWithShape="1">
          <a:blip r:embed="rId3"/>
          <a:srcRect l="418" t="440" r="909" b="1028"/>
          <a:stretch/>
        </p:blipFill>
        <p:spPr>
          <a:xfrm>
            <a:off x="6449153" y="1122721"/>
            <a:ext cx="3929757" cy="2296287"/>
          </a:xfrm>
          <a:prstGeom prst="rect">
            <a:avLst/>
          </a:prstGeom>
        </p:spPr>
      </p:pic>
      <p:pic>
        <p:nvPicPr>
          <p:cNvPr id="6" name="Picture 5"/>
          <p:cNvPicPr>
            <a:picLocks noChangeAspect="1"/>
          </p:cNvPicPr>
          <p:nvPr/>
        </p:nvPicPr>
        <p:blipFill rotWithShape="1">
          <a:blip r:embed="rId4"/>
          <a:srcRect l="573" t="1212" r="928" b="1"/>
          <a:stretch/>
        </p:blipFill>
        <p:spPr>
          <a:xfrm>
            <a:off x="1105213" y="3886530"/>
            <a:ext cx="4193530" cy="2475332"/>
          </a:xfrm>
          <a:prstGeom prst="rect">
            <a:avLst/>
          </a:prstGeom>
        </p:spPr>
      </p:pic>
      <p:pic>
        <p:nvPicPr>
          <p:cNvPr id="8" name="Picture 7"/>
          <p:cNvPicPr>
            <a:picLocks noChangeAspect="1"/>
          </p:cNvPicPr>
          <p:nvPr/>
        </p:nvPicPr>
        <p:blipFill>
          <a:blip r:embed="rId5"/>
          <a:stretch>
            <a:fillRect/>
          </a:stretch>
        </p:blipFill>
        <p:spPr>
          <a:xfrm>
            <a:off x="6327647" y="3892971"/>
            <a:ext cx="4193063" cy="2475332"/>
          </a:xfrm>
          <a:prstGeom prst="rect">
            <a:avLst/>
          </a:prstGeom>
        </p:spPr>
      </p:pic>
      <p:sp>
        <p:nvSpPr>
          <p:cNvPr id="9" name="Rectangle 8"/>
          <p:cNvSpPr/>
          <p:nvPr/>
        </p:nvSpPr>
        <p:spPr>
          <a:xfrm>
            <a:off x="2250743" y="3481459"/>
            <a:ext cx="6096000" cy="369332"/>
          </a:xfrm>
          <a:prstGeom prst="rect">
            <a:avLst/>
          </a:prstGeom>
        </p:spPr>
        <p:txBody>
          <a:bodyPr>
            <a:spAutoFit/>
          </a:bodyPr>
          <a:lstStyle/>
          <a:p>
            <a:r>
              <a:rPr lang="en-US" altLang="ja-JP" dirty="0" smtClean="0"/>
              <a:t>Work1.IJob</a:t>
            </a:r>
            <a:endParaRPr lang="ja-JP" altLang="en-US" dirty="0"/>
          </a:p>
        </p:txBody>
      </p:sp>
      <p:sp>
        <p:nvSpPr>
          <p:cNvPr id="10" name="Rectangle 9"/>
          <p:cNvSpPr/>
          <p:nvPr/>
        </p:nvSpPr>
        <p:spPr>
          <a:xfrm>
            <a:off x="7010487" y="3481459"/>
            <a:ext cx="2504212" cy="369332"/>
          </a:xfrm>
          <a:prstGeom prst="rect">
            <a:avLst/>
          </a:prstGeom>
        </p:spPr>
        <p:txBody>
          <a:bodyPr wrap="none">
            <a:spAutoFit/>
          </a:bodyPr>
          <a:lstStyle/>
          <a:p>
            <a:r>
              <a:rPr lang="en-US" altLang="ja-JP" dirty="0" smtClean="0"/>
              <a:t>Work2.IJobParallelFor</a:t>
            </a:r>
            <a:endParaRPr lang="ja-JP" altLang="en-US" dirty="0"/>
          </a:p>
        </p:txBody>
      </p:sp>
      <p:sp>
        <p:nvSpPr>
          <p:cNvPr id="11" name="Rectangle 10"/>
          <p:cNvSpPr/>
          <p:nvPr/>
        </p:nvSpPr>
        <p:spPr>
          <a:xfrm>
            <a:off x="1237636" y="6439118"/>
            <a:ext cx="3605474" cy="369332"/>
          </a:xfrm>
          <a:prstGeom prst="rect">
            <a:avLst/>
          </a:prstGeom>
        </p:spPr>
        <p:txBody>
          <a:bodyPr wrap="none">
            <a:spAutoFit/>
          </a:bodyPr>
          <a:lstStyle/>
          <a:p>
            <a:r>
              <a:rPr lang="en-US" altLang="ja-JP" dirty="0" smtClean="0"/>
              <a:t>Work3.IJobParallelForTransform</a:t>
            </a:r>
            <a:endParaRPr lang="ja-JP" altLang="en-US" dirty="0"/>
          </a:p>
        </p:txBody>
      </p:sp>
      <p:sp>
        <p:nvSpPr>
          <p:cNvPr id="12" name="Rectangle 11"/>
          <p:cNvSpPr/>
          <p:nvPr/>
        </p:nvSpPr>
        <p:spPr>
          <a:xfrm>
            <a:off x="6821333" y="6439118"/>
            <a:ext cx="2882520" cy="369332"/>
          </a:xfrm>
          <a:prstGeom prst="rect">
            <a:avLst/>
          </a:prstGeom>
        </p:spPr>
        <p:txBody>
          <a:bodyPr wrap="none">
            <a:spAutoFit/>
          </a:bodyPr>
          <a:lstStyle/>
          <a:p>
            <a:r>
              <a:rPr lang="en-US" altLang="ja-JP" dirty="0" smtClean="0"/>
              <a:t>Work4.RayCastCommand</a:t>
            </a:r>
            <a:endParaRPr lang="ja-JP" altLang="en-US" dirty="0"/>
          </a:p>
        </p:txBody>
      </p:sp>
      <p:sp>
        <p:nvSpPr>
          <p:cNvPr id="13" name="Title 1"/>
          <p:cNvSpPr>
            <a:spLocks noGrp="1"/>
          </p:cNvSpPr>
          <p:nvPr>
            <p:ph type="title"/>
          </p:nvPr>
        </p:nvSpPr>
        <p:spPr>
          <a:xfrm>
            <a:off x="816254" y="-18718"/>
            <a:ext cx="10515600" cy="1325563"/>
          </a:xfrm>
        </p:spPr>
        <p:txBody>
          <a:bodyPr/>
          <a:lstStyle/>
          <a:p>
            <a:r>
              <a:rPr kumimoji="1" lang="ja-JP" altLang="en-US" dirty="0" smtClean="0"/>
              <a:t>本日のお品書き</a:t>
            </a:r>
            <a:endParaRPr kumimoji="1" lang="ja-JP" altLang="en-US" dirty="0"/>
          </a:p>
        </p:txBody>
      </p:sp>
    </p:spTree>
    <p:extLst>
      <p:ext uri="{BB962C8B-B14F-4D97-AF65-F5344CB8AC3E}">
        <p14:creationId xmlns:p14="http://schemas.microsoft.com/office/powerpoint/2010/main" val="1476412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Work1NearestFind.cs</a:t>
            </a:r>
            <a:r>
              <a:rPr lang="ja-JP" altLang="en-US" dirty="0"/>
              <a:t> </a:t>
            </a:r>
            <a:r>
              <a:rPr lang="ja-JP" altLang="en-US" dirty="0" smtClean="0"/>
              <a:t>でここを</a:t>
            </a:r>
            <a:r>
              <a:rPr lang="en-US" altLang="ja-JP" dirty="0" smtClean="0"/>
              <a:t>Job</a:t>
            </a:r>
            <a:r>
              <a:rPr lang="ja-JP" altLang="en-US" dirty="0" smtClean="0"/>
              <a:t>化</a:t>
            </a:r>
            <a:endParaRPr kumimoji="1" lang="ja-JP" altLang="en-US" dirty="0"/>
          </a:p>
        </p:txBody>
      </p:sp>
      <p:sp>
        <p:nvSpPr>
          <p:cNvPr id="5" name="Rectangle 4"/>
          <p:cNvSpPr/>
          <p:nvPr/>
        </p:nvSpPr>
        <p:spPr>
          <a:xfrm>
            <a:off x="702259" y="1973472"/>
            <a:ext cx="11843308" cy="3693319"/>
          </a:xfrm>
          <a:prstGeom prst="rect">
            <a:avLst/>
          </a:prstGeom>
        </p:spPr>
        <p:txBody>
          <a:bodyPr wrap="square">
            <a:spAutoFit/>
          </a:bodyPr>
          <a:lstStyle/>
          <a:p>
            <a:r>
              <a:rPr lang="ja-JP" altLang="en-US" dirty="0" smtClean="0">
                <a:solidFill>
                  <a:srgbClr val="000000"/>
                </a:solidFill>
                <a:highlight>
                  <a:srgbClr val="FFFFFF"/>
                </a:highlight>
                <a:latin typeface="Consolas" panose="020B0609020204030204" pitchFamily="49" charset="0"/>
              </a:rPr>
              <a:t>    </a:t>
            </a:r>
            <a:r>
              <a:rPr lang="en-US" altLang="ja-JP" dirty="0" smtClean="0">
                <a:solidFill>
                  <a:srgbClr val="808080"/>
                </a:solidFill>
                <a:highlight>
                  <a:srgbClr val="FFFFFF"/>
                </a:highlight>
                <a:latin typeface="Consolas" panose="020B0609020204030204" pitchFamily="49" charset="0"/>
              </a:rPr>
              <a:t>///</a:t>
            </a:r>
            <a:r>
              <a:rPr lang="en-US" altLang="ja-JP" dirty="0" smtClean="0">
                <a:solidFill>
                  <a:srgbClr val="008000"/>
                </a:solidFill>
                <a:highlight>
                  <a:srgbClr val="FFFFFF"/>
                </a:highlight>
                <a:latin typeface="Consolas" panose="020B0609020204030204" pitchFamily="49" charset="0"/>
              </a:rPr>
              <a:t> </a:t>
            </a:r>
            <a:r>
              <a:rPr lang="en-US" altLang="ja-JP" dirty="0">
                <a:solidFill>
                  <a:srgbClr val="808080"/>
                </a:solidFill>
                <a:highlight>
                  <a:srgbClr val="FFFFFF"/>
                </a:highlight>
                <a:latin typeface="Consolas" panose="020B0609020204030204" pitchFamily="49" charset="0"/>
              </a:rPr>
              <a:t>&lt;summary&gt;</a:t>
            </a:r>
            <a:endParaRPr lang="en-US" altLang="ja-JP" dirty="0">
              <a:solidFill>
                <a:srgbClr val="000000"/>
              </a:solidFill>
              <a:highlight>
                <a:srgbClr val="FFFFFF"/>
              </a:highlight>
              <a:latin typeface="Consolas" panose="020B0609020204030204" pitchFamily="49" charset="0"/>
            </a:endParaRPr>
          </a:p>
          <a:p>
            <a:r>
              <a:rPr lang="ja-JP" altLang="en-US" dirty="0">
                <a:solidFill>
                  <a:srgbClr val="000000"/>
                </a:solidFill>
                <a:highlight>
                  <a:srgbClr val="FFFFFF"/>
                </a:highlight>
                <a:latin typeface="Consolas" panose="020B0609020204030204" pitchFamily="49" charset="0"/>
              </a:rPr>
              <a:t>    </a:t>
            </a:r>
            <a:r>
              <a:rPr lang="en-US" altLang="ja-JP" dirty="0">
                <a:solidFill>
                  <a:srgbClr val="808080"/>
                </a:solidFill>
                <a:highlight>
                  <a:srgbClr val="FFFFFF"/>
                </a:highlight>
                <a:latin typeface="Consolas" panose="020B0609020204030204" pitchFamily="49" charset="0"/>
              </a:rPr>
              <a:t>///</a:t>
            </a:r>
            <a:r>
              <a:rPr lang="ja-JP" altLang="en-US" dirty="0">
                <a:solidFill>
                  <a:srgbClr val="008000"/>
                </a:solidFill>
                <a:highlight>
                  <a:srgbClr val="FFFFFF"/>
                </a:highlight>
                <a:latin typeface="Consolas" panose="020B0609020204030204" pitchFamily="49" charset="0"/>
              </a:rPr>
              <a:t> 計算のコア部分です。</a:t>
            </a:r>
            <a:endParaRPr lang="ja-JP" altLang="en-US" dirty="0">
              <a:solidFill>
                <a:srgbClr val="000000"/>
              </a:solidFill>
              <a:highlight>
                <a:srgbClr val="FFFFFF"/>
              </a:highlight>
              <a:latin typeface="Consolas" panose="020B0609020204030204" pitchFamily="49" charset="0"/>
            </a:endParaRPr>
          </a:p>
          <a:p>
            <a:r>
              <a:rPr lang="ja-JP" altLang="en-US" dirty="0">
                <a:solidFill>
                  <a:srgbClr val="000000"/>
                </a:solidFill>
                <a:highlight>
                  <a:srgbClr val="FFFFFF"/>
                </a:highlight>
                <a:latin typeface="Consolas" panose="020B0609020204030204" pitchFamily="49" charset="0"/>
              </a:rPr>
              <a:t>    </a:t>
            </a:r>
            <a:r>
              <a:rPr lang="en-US" altLang="ja-JP" dirty="0">
                <a:solidFill>
                  <a:srgbClr val="808080"/>
                </a:solidFill>
                <a:highlight>
                  <a:srgbClr val="FFFFFF"/>
                </a:highlight>
                <a:latin typeface="Consolas" panose="020B0609020204030204" pitchFamily="49" charset="0"/>
              </a:rPr>
              <a:t>///</a:t>
            </a:r>
            <a:r>
              <a:rPr lang="ja-JP" altLang="en-US" dirty="0">
                <a:solidFill>
                  <a:srgbClr val="008000"/>
                </a:solidFill>
                <a:highlight>
                  <a:srgbClr val="FFFFFF"/>
                </a:highlight>
                <a:latin typeface="Consolas" panose="020B0609020204030204" pitchFamily="49" charset="0"/>
              </a:rPr>
              <a:t> </a:t>
            </a:r>
            <a:r>
              <a:rPr lang="en-US" altLang="ja-JP" dirty="0">
                <a:solidFill>
                  <a:srgbClr val="008000"/>
                </a:solidFill>
                <a:highlight>
                  <a:srgbClr val="FFFFFF"/>
                </a:highlight>
                <a:latin typeface="Consolas" panose="020B0609020204030204" pitchFamily="49" charset="0"/>
              </a:rPr>
              <a:t>[</a:t>
            </a:r>
            <a:r>
              <a:rPr lang="ja-JP" altLang="en-US" dirty="0">
                <a:solidFill>
                  <a:srgbClr val="008000"/>
                </a:solidFill>
                <a:highlight>
                  <a:srgbClr val="FFFFFF"/>
                </a:highlight>
                <a:latin typeface="Consolas" panose="020B0609020204030204" pitchFamily="49" charset="0"/>
              </a:rPr>
              <a:t>課題</a:t>
            </a:r>
            <a:r>
              <a:rPr lang="en-US" altLang="ja-JP" dirty="0">
                <a:solidFill>
                  <a:srgbClr val="008000"/>
                </a:solidFill>
                <a:highlight>
                  <a:srgbClr val="FFFFFF"/>
                </a:highlight>
                <a:latin typeface="Consolas" panose="020B0609020204030204" pitchFamily="49" charset="0"/>
              </a:rPr>
              <a:t>] </a:t>
            </a:r>
            <a:r>
              <a:rPr lang="ja-JP" altLang="en-US" dirty="0">
                <a:solidFill>
                  <a:srgbClr val="008000"/>
                </a:solidFill>
                <a:highlight>
                  <a:srgbClr val="FFFFFF"/>
                </a:highlight>
                <a:latin typeface="Consolas" panose="020B0609020204030204" pitchFamily="49" charset="0"/>
              </a:rPr>
              <a:t>今は 全てシングルコアでしていますが、これを並行処理できるようにしてみましょう</a:t>
            </a:r>
            <a:endParaRPr lang="ja-JP" altLang="en-US" dirty="0">
              <a:solidFill>
                <a:srgbClr val="000000"/>
              </a:solidFill>
              <a:highlight>
                <a:srgbClr val="FFFFFF"/>
              </a:highlight>
              <a:latin typeface="Consolas" panose="020B0609020204030204" pitchFamily="49" charset="0"/>
            </a:endParaRPr>
          </a:p>
          <a:p>
            <a:r>
              <a:rPr lang="en-US" altLang="ja-JP" dirty="0">
                <a:solidFill>
                  <a:srgbClr val="000000"/>
                </a:solidFill>
                <a:highlight>
                  <a:srgbClr val="FFFFFF"/>
                </a:highlight>
                <a:latin typeface="Consolas" panose="020B0609020204030204" pitchFamily="49" charset="0"/>
              </a:rPr>
              <a:t>    </a:t>
            </a:r>
            <a:r>
              <a:rPr lang="en-US" altLang="ja-JP" dirty="0">
                <a:solidFill>
                  <a:srgbClr val="808080"/>
                </a:solidFill>
                <a:highlight>
                  <a:srgbClr val="FFFFFF"/>
                </a:highlight>
                <a:latin typeface="Consolas" panose="020B0609020204030204" pitchFamily="49" charset="0"/>
              </a:rPr>
              <a:t>///</a:t>
            </a:r>
            <a:r>
              <a:rPr lang="en-US" altLang="ja-JP" dirty="0">
                <a:solidFill>
                  <a:srgbClr val="008000"/>
                </a:solidFill>
                <a:highlight>
                  <a:srgbClr val="FFFFFF"/>
                </a:highlight>
                <a:latin typeface="Consolas" panose="020B0609020204030204" pitchFamily="49" charset="0"/>
              </a:rPr>
              <a:t> </a:t>
            </a:r>
            <a:r>
              <a:rPr lang="en-US" altLang="ja-JP" dirty="0">
                <a:solidFill>
                  <a:srgbClr val="808080"/>
                </a:solidFill>
                <a:highlight>
                  <a:srgbClr val="FFFFFF"/>
                </a:highlight>
                <a:latin typeface="Consolas" panose="020B0609020204030204" pitchFamily="49" charset="0"/>
              </a:rPr>
              <a:t>&lt;/summary&gt;</a:t>
            </a:r>
            <a:endParaRPr lang="en-US" altLang="ja-JP" dirty="0">
              <a:solidFill>
                <a:srgbClr val="000000"/>
              </a:solidFill>
              <a:highlight>
                <a:srgbClr val="FFFFFF"/>
              </a:highlight>
              <a:latin typeface="Consolas" panose="020B0609020204030204" pitchFamily="49" charset="0"/>
            </a:endParaRPr>
          </a:p>
          <a:p>
            <a:r>
              <a:rPr lang="en-US" altLang="ja-JP" dirty="0">
                <a:solidFill>
                  <a:srgbClr val="000000"/>
                </a:solidFill>
                <a:highlight>
                  <a:srgbClr val="FFFFFF"/>
                </a:highlight>
                <a:latin typeface="Consolas" panose="020B0609020204030204" pitchFamily="49" charset="0"/>
              </a:rPr>
              <a:t>    </a:t>
            </a:r>
            <a:r>
              <a:rPr lang="en-US" altLang="ja-JP" dirty="0">
                <a:solidFill>
                  <a:srgbClr val="0000FF"/>
                </a:solidFill>
                <a:highlight>
                  <a:srgbClr val="FFFFFF"/>
                </a:highlight>
                <a:latin typeface="Consolas" panose="020B0609020204030204" pitchFamily="49" charset="0"/>
              </a:rPr>
              <a:t>private</a:t>
            </a:r>
            <a:r>
              <a:rPr lang="en-US" altLang="ja-JP" dirty="0">
                <a:solidFill>
                  <a:srgbClr val="000000"/>
                </a:solidFill>
                <a:highlight>
                  <a:srgbClr val="FFFFFF"/>
                </a:highlight>
                <a:latin typeface="Consolas" panose="020B0609020204030204" pitchFamily="49" charset="0"/>
              </a:rPr>
              <a:t> </a:t>
            </a:r>
            <a:r>
              <a:rPr lang="en-US" altLang="ja-JP" dirty="0">
                <a:solidFill>
                  <a:srgbClr val="0000FF"/>
                </a:solidFill>
                <a:highlight>
                  <a:srgbClr val="FFFFFF"/>
                </a:highlight>
                <a:latin typeface="Consolas" panose="020B0609020204030204" pitchFamily="49" charset="0"/>
              </a:rPr>
              <a:t>void</a:t>
            </a:r>
            <a:r>
              <a:rPr lang="en-US" altLang="ja-JP" dirty="0">
                <a:solidFill>
                  <a:srgbClr val="000000"/>
                </a:solidFill>
                <a:highlight>
                  <a:srgbClr val="FFFFFF"/>
                </a:highlight>
                <a:latin typeface="Consolas" panose="020B0609020204030204" pitchFamily="49" charset="0"/>
              </a:rPr>
              <a:t> </a:t>
            </a:r>
            <a:r>
              <a:rPr lang="en-US" altLang="ja-JP" dirty="0" err="1">
                <a:solidFill>
                  <a:srgbClr val="000000"/>
                </a:solidFill>
                <a:highlight>
                  <a:srgbClr val="FFFFFF"/>
                </a:highlight>
                <a:latin typeface="Consolas" panose="020B0609020204030204" pitchFamily="49" charset="0"/>
              </a:rPr>
              <a:t>CalculateCore</a:t>
            </a:r>
            <a:r>
              <a:rPr lang="en-US" altLang="ja-JP" dirty="0">
                <a:solidFill>
                  <a:srgbClr val="000000"/>
                </a:solidFill>
                <a:highlight>
                  <a:srgbClr val="FFFFFF"/>
                </a:highlight>
                <a:latin typeface="Consolas" panose="020B0609020204030204" pitchFamily="49" charset="0"/>
              </a:rPr>
              <a:t>()</a:t>
            </a:r>
          </a:p>
          <a:p>
            <a:r>
              <a:rPr lang="ja-JP" altLang="en-US" dirty="0">
                <a:solidFill>
                  <a:srgbClr val="000000"/>
                </a:solidFill>
                <a:highlight>
                  <a:srgbClr val="FFFFFF"/>
                </a:highlight>
                <a:latin typeface="Consolas" panose="020B0609020204030204" pitchFamily="49" charset="0"/>
              </a:rPr>
              <a:t>    </a:t>
            </a:r>
            <a:r>
              <a:rPr lang="en-US" altLang="ja-JP" dirty="0">
                <a:solidFill>
                  <a:srgbClr val="000000"/>
                </a:solidFill>
                <a:highlight>
                  <a:srgbClr val="FFFFFF"/>
                </a:highlight>
                <a:latin typeface="Consolas" panose="020B0609020204030204" pitchFamily="49" charset="0"/>
              </a:rPr>
              <a:t>{</a:t>
            </a:r>
          </a:p>
          <a:p>
            <a:r>
              <a:rPr lang="en-US" altLang="ja-JP" dirty="0">
                <a:solidFill>
                  <a:srgbClr val="000000"/>
                </a:solidFill>
                <a:highlight>
                  <a:srgbClr val="FFFFFF"/>
                </a:highlight>
                <a:latin typeface="Consolas" panose="020B0609020204030204" pitchFamily="49" charset="0"/>
              </a:rPr>
              <a:t>        </a:t>
            </a:r>
            <a:r>
              <a:rPr lang="en-US" altLang="ja-JP" dirty="0">
                <a:solidFill>
                  <a:srgbClr val="0000FF"/>
                </a:solidFill>
                <a:highlight>
                  <a:srgbClr val="FFFFFF"/>
                </a:highlight>
                <a:latin typeface="Consolas" panose="020B0609020204030204" pitchFamily="49" charset="0"/>
              </a:rPr>
              <a:t>for</a:t>
            </a:r>
            <a:r>
              <a:rPr lang="en-US" altLang="ja-JP" dirty="0">
                <a:solidFill>
                  <a:srgbClr val="000000"/>
                </a:solidFill>
                <a:highlight>
                  <a:srgbClr val="FFFFFF"/>
                </a:highlight>
                <a:latin typeface="Consolas" panose="020B0609020204030204" pitchFamily="49" charset="0"/>
              </a:rPr>
              <a:t> (</a:t>
            </a:r>
            <a:r>
              <a:rPr lang="en-US" altLang="ja-JP" dirty="0" err="1">
                <a:solidFill>
                  <a:srgbClr val="0000FF"/>
                </a:solidFill>
                <a:highlight>
                  <a:srgbClr val="FFFFFF"/>
                </a:highlight>
                <a:latin typeface="Consolas" panose="020B0609020204030204" pitchFamily="49" charset="0"/>
              </a:rPr>
              <a:t>int</a:t>
            </a:r>
            <a:r>
              <a:rPr lang="en-US" altLang="ja-JP" dirty="0">
                <a:solidFill>
                  <a:srgbClr val="000000"/>
                </a:solidFill>
                <a:highlight>
                  <a:srgbClr val="FFFFFF"/>
                </a:highlight>
                <a:latin typeface="Consolas" panose="020B0609020204030204" pitchFamily="49" charset="0"/>
              </a:rPr>
              <a:t> </a:t>
            </a:r>
            <a:r>
              <a:rPr lang="en-US" altLang="ja-JP" dirty="0" err="1">
                <a:solidFill>
                  <a:srgbClr val="000000"/>
                </a:solidFill>
                <a:highlight>
                  <a:srgbClr val="FFFFFF"/>
                </a:highlight>
                <a:latin typeface="Consolas" panose="020B0609020204030204" pitchFamily="49" charset="0"/>
              </a:rPr>
              <a:t>i</a:t>
            </a:r>
            <a:r>
              <a:rPr lang="en-US" altLang="ja-JP" dirty="0">
                <a:solidFill>
                  <a:srgbClr val="000000"/>
                </a:solidFill>
                <a:highlight>
                  <a:srgbClr val="FFFFFF"/>
                </a:highlight>
                <a:latin typeface="Consolas" panose="020B0609020204030204" pitchFamily="49" charset="0"/>
              </a:rPr>
              <a:t> = 0; </a:t>
            </a:r>
            <a:r>
              <a:rPr lang="en-US" altLang="ja-JP" dirty="0" err="1">
                <a:solidFill>
                  <a:srgbClr val="000000"/>
                </a:solidFill>
                <a:highlight>
                  <a:srgbClr val="FFFFFF"/>
                </a:highlight>
                <a:latin typeface="Consolas" panose="020B0609020204030204" pitchFamily="49" charset="0"/>
              </a:rPr>
              <a:t>i</a:t>
            </a:r>
            <a:r>
              <a:rPr lang="en-US" altLang="ja-JP" dirty="0">
                <a:solidFill>
                  <a:srgbClr val="000000"/>
                </a:solidFill>
                <a:highlight>
                  <a:srgbClr val="FFFFFF"/>
                </a:highlight>
                <a:latin typeface="Consolas" panose="020B0609020204030204" pitchFamily="49" charset="0"/>
              </a:rPr>
              <a:t> &lt; </a:t>
            </a:r>
            <a:r>
              <a:rPr lang="en-US" altLang="ja-JP" dirty="0" err="1">
                <a:solidFill>
                  <a:srgbClr val="000000"/>
                </a:solidFill>
                <a:highlight>
                  <a:srgbClr val="FFFFFF"/>
                </a:highlight>
                <a:latin typeface="Consolas" panose="020B0609020204030204" pitchFamily="49" charset="0"/>
              </a:rPr>
              <a:t>sourcePositions.Length</a:t>
            </a:r>
            <a:r>
              <a:rPr lang="en-US" altLang="ja-JP" dirty="0">
                <a:solidFill>
                  <a:srgbClr val="000000"/>
                </a:solidFill>
                <a:highlight>
                  <a:srgbClr val="FFFFFF"/>
                </a:highlight>
                <a:latin typeface="Consolas" panose="020B0609020204030204" pitchFamily="49" charset="0"/>
              </a:rPr>
              <a:t>; ++</a:t>
            </a:r>
            <a:r>
              <a:rPr lang="en-US" altLang="ja-JP" dirty="0" err="1">
                <a:solidFill>
                  <a:srgbClr val="000000"/>
                </a:solidFill>
                <a:highlight>
                  <a:srgbClr val="FFFFFF"/>
                </a:highlight>
                <a:latin typeface="Consolas" panose="020B0609020204030204" pitchFamily="49" charset="0"/>
              </a:rPr>
              <a:t>i</a:t>
            </a:r>
            <a:r>
              <a:rPr lang="en-US" altLang="ja-JP" dirty="0">
                <a:solidFill>
                  <a:srgbClr val="000000"/>
                </a:solidFill>
                <a:highlight>
                  <a:srgbClr val="FFFFFF"/>
                </a:highlight>
                <a:latin typeface="Consolas" panose="020B0609020204030204" pitchFamily="49" charset="0"/>
              </a:rPr>
              <a:t>)</a:t>
            </a:r>
          </a:p>
          <a:p>
            <a:r>
              <a:rPr lang="ja-JP" altLang="en-US" dirty="0">
                <a:solidFill>
                  <a:srgbClr val="000000"/>
                </a:solidFill>
                <a:highlight>
                  <a:srgbClr val="FFFFFF"/>
                </a:highlight>
                <a:latin typeface="Consolas" panose="020B0609020204030204" pitchFamily="49" charset="0"/>
              </a:rPr>
              <a:t>        </a:t>
            </a:r>
            <a:r>
              <a:rPr lang="en-US" altLang="ja-JP" dirty="0">
                <a:solidFill>
                  <a:srgbClr val="000000"/>
                </a:solidFill>
                <a:highlight>
                  <a:srgbClr val="FFFFFF"/>
                </a:highlight>
                <a:latin typeface="Consolas" panose="020B0609020204030204" pitchFamily="49" charset="0"/>
              </a:rPr>
              <a:t>{</a:t>
            </a:r>
          </a:p>
          <a:p>
            <a:r>
              <a:rPr lang="ja-JP" altLang="en-US" dirty="0">
                <a:solidFill>
                  <a:srgbClr val="000000"/>
                </a:solidFill>
                <a:highlight>
                  <a:srgbClr val="FFFFFF"/>
                </a:highlight>
                <a:latin typeface="Consolas" panose="020B0609020204030204" pitchFamily="49" charset="0"/>
              </a:rPr>
              <a:t>            </a:t>
            </a:r>
            <a:r>
              <a:rPr lang="en-US" altLang="ja-JP" dirty="0">
                <a:solidFill>
                  <a:srgbClr val="008000"/>
                </a:solidFill>
                <a:highlight>
                  <a:srgbClr val="FFFFFF"/>
                </a:highlight>
                <a:latin typeface="Consolas" panose="020B0609020204030204" pitchFamily="49" charset="0"/>
              </a:rPr>
              <a:t>// </a:t>
            </a:r>
            <a:r>
              <a:rPr lang="ja-JP" altLang="en-US" dirty="0">
                <a:solidFill>
                  <a:srgbClr val="008000"/>
                </a:solidFill>
                <a:highlight>
                  <a:srgbClr val="FFFFFF"/>
                </a:highlight>
                <a:latin typeface="Consolas" panose="020B0609020204030204" pitchFamily="49" charset="0"/>
              </a:rPr>
              <a:t>これを一つの</a:t>
            </a:r>
            <a:r>
              <a:rPr lang="en-US" altLang="ja-JP" dirty="0">
                <a:solidFill>
                  <a:srgbClr val="008000"/>
                </a:solidFill>
                <a:highlight>
                  <a:srgbClr val="FFFFFF"/>
                </a:highlight>
                <a:latin typeface="Consolas" panose="020B0609020204030204" pitchFamily="49" charset="0"/>
              </a:rPr>
              <a:t>Job</a:t>
            </a:r>
            <a:r>
              <a:rPr lang="ja-JP" altLang="en-US" dirty="0">
                <a:solidFill>
                  <a:srgbClr val="008000"/>
                </a:solidFill>
                <a:highlight>
                  <a:srgbClr val="FFFFFF"/>
                </a:highlight>
                <a:latin typeface="Consolas" panose="020B0609020204030204" pitchFamily="49" charset="0"/>
              </a:rPr>
              <a:t>にして並行処理できるようにしましょう</a:t>
            </a:r>
            <a:endParaRPr lang="ja-JP" altLang="en-US" dirty="0">
              <a:solidFill>
                <a:srgbClr val="000000"/>
              </a:solidFill>
              <a:highlight>
                <a:srgbClr val="FFFFFF"/>
              </a:highlight>
              <a:latin typeface="Consolas" panose="020B0609020204030204" pitchFamily="49" charset="0"/>
            </a:endParaRPr>
          </a:p>
          <a:p>
            <a:r>
              <a:rPr lang="en-US" altLang="ja-JP" dirty="0">
                <a:solidFill>
                  <a:srgbClr val="000000"/>
                </a:solidFill>
                <a:highlight>
                  <a:srgbClr val="FFFFFF"/>
                </a:highlight>
                <a:latin typeface="Consolas" panose="020B0609020204030204" pitchFamily="49" charset="0"/>
              </a:rPr>
              <a:t>            </a:t>
            </a:r>
            <a:r>
              <a:rPr lang="en-US" altLang="ja-JP" dirty="0" err="1">
                <a:solidFill>
                  <a:srgbClr val="0000FF"/>
                </a:solidFill>
                <a:highlight>
                  <a:srgbClr val="FFFFFF"/>
                </a:highlight>
                <a:latin typeface="Consolas" panose="020B0609020204030204" pitchFamily="49" charset="0"/>
              </a:rPr>
              <a:t>var</a:t>
            </a:r>
            <a:r>
              <a:rPr lang="en-US" altLang="ja-JP" dirty="0">
                <a:solidFill>
                  <a:srgbClr val="000000"/>
                </a:solidFill>
                <a:highlight>
                  <a:srgbClr val="FFFFFF"/>
                </a:highlight>
                <a:latin typeface="Consolas" panose="020B0609020204030204" pitchFamily="49" charset="0"/>
              </a:rPr>
              <a:t> result = </a:t>
            </a:r>
            <a:r>
              <a:rPr lang="en-US" altLang="ja-JP" dirty="0" err="1">
                <a:solidFill>
                  <a:srgbClr val="000000"/>
                </a:solidFill>
                <a:highlight>
                  <a:srgbClr val="FFFFFF"/>
                </a:highlight>
                <a:latin typeface="Consolas" panose="020B0609020204030204" pitchFamily="49" charset="0"/>
              </a:rPr>
              <a:t>FindNearestPosition</a:t>
            </a:r>
            <a:r>
              <a:rPr lang="en-US" altLang="ja-JP" dirty="0">
                <a:solidFill>
                  <a:srgbClr val="000000"/>
                </a:solidFill>
                <a:highlight>
                  <a:srgbClr val="FFFFFF"/>
                </a:highlight>
                <a:latin typeface="Consolas" panose="020B0609020204030204" pitchFamily="49" charset="0"/>
              </a:rPr>
              <a:t>(</a:t>
            </a:r>
            <a:r>
              <a:rPr lang="en-US" altLang="ja-JP" dirty="0" err="1">
                <a:solidFill>
                  <a:srgbClr val="000000"/>
                </a:solidFill>
                <a:highlight>
                  <a:srgbClr val="FFFFFF"/>
                </a:highlight>
                <a:latin typeface="Consolas" panose="020B0609020204030204" pitchFamily="49" charset="0"/>
              </a:rPr>
              <a:t>sourcePositions</a:t>
            </a:r>
            <a:r>
              <a:rPr lang="en-US" altLang="ja-JP" dirty="0">
                <a:solidFill>
                  <a:srgbClr val="000000"/>
                </a:solidFill>
                <a:highlight>
                  <a:srgbClr val="FFFFFF"/>
                </a:highlight>
                <a:latin typeface="Consolas" panose="020B0609020204030204" pitchFamily="49" charset="0"/>
              </a:rPr>
              <a:t>[</a:t>
            </a:r>
            <a:r>
              <a:rPr lang="en-US" altLang="ja-JP" dirty="0" err="1">
                <a:solidFill>
                  <a:srgbClr val="000000"/>
                </a:solidFill>
                <a:highlight>
                  <a:srgbClr val="FFFFFF"/>
                </a:highlight>
                <a:latin typeface="Consolas" panose="020B0609020204030204" pitchFamily="49" charset="0"/>
              </a:rPr>
              <a:t>i</a:t>
            </a:r>
            <a:r>
              <a:rPr lang="en-US" altLang="ja-JP" dirty="0">
                <a:solidFill>
                  <a:srgbClr val="000000"/>
                </a:solidFill>
                <a:highlight>
                  <a:srgbClr val="FFFFFF"/>
                </a:highlight>
                <a:latin typeface="Consolas" panose="020B0609020204030204" pitchFamily="49" charset="0"/>
              </a:rPr>
              <a:t>], targets);</a:t>
            </a:r>
          </a:p>
          <a:p>
            <a:r>
              <a:rPr lang="en-US" altLang="ja-JP" dirty="0">
                <a:solidFill>
                  <a:srgbClr val="000000"/>
                </a:solidFill>
                <a:highlight>
                  <a:srgbClr val="FFFFFF"/>
                </a:highlight>
                <a:latin typeface="Consolas" panose="020B0609020204030204" pitchFamily="49" charset="0"/>
              </a:rPr>
              <a:t>            </a:t>
            </a:r>
            <a:r>
              <a:rPr lang="en-US" altLang="ja-JP" dirty="0" err="1">
                <a:solidFill>
                  <a:srgbClr val="000000"/>
                </a:solidFill>
                <a:highlight>
                  <a:srgbClr val="FFFFFF"/>
                </a:highlight>
                <a:latin typeface="Consolas" panose="020B0609020204030204" pitchFamily="49" charset="0"/>
              </a:rPr>
              <a:t>Debug.Log</a:t>
            </a:r>
            <a:r>
              <a:rPr lang="en-US" altLang="ja-JP" dirty="0">
                <a:solidFill>
                  <a:srgbClr val="000000"/>
                </a:solidFill>
                <a:highlight>
                  <a:srgbClr val="FFFFFF"/>
                </a:highlight>
                <a:latin typeface="Consolas" panose="020B0609020204030204" pitchFamily="49" charset="0"/>
              </a:rPr>
              <a:t>( </a:t>
            </a:r>
            <a:r>
              <a:rPr lang="en-US" altLang="ja-JP" dirty="0" err="1">
                <a:solidFill>
                  <a:srgbClr val="000000"/>
                </a:solidFill>
                <a:highlight>
                  <a:srgbClr val="FFFFFF"/>
                </a:highlight>
                <a:latin typeface="Consolas" panose="020B0609020204030204" pitchFamily="49" charset="0"/>
              </a:rPr>
              <a:t>sourcePositions</a:t>
            </a:r>
            <a:r>
              <a:rPr lang="en-US" altLang="ja-JP" dirty="0">
                <a:solidFill>
                  <a:srgbClr val="000000"/>
                </a:solidFill>
                <a:highlight>
                  <a:srgbClr val="FFFFFF"/>
                </a:highlight>
                <a:latin typeface="Consolas" panose="020B0609020204030204" pitchFamily="49" charset="0"/>
              </a:rPr>
              <a:t>[</a:t>
            </a:r>
            <a:r>
              <a:rPr lang="en-US" altLang="ja-JP" dirty="0" err="1">
                <a:solidFill>
                  <a:srgbClr val="000000"/>
                </a:solidFill>
                <a:highlight>
                  <a:srgbClr val="FFFFFF"/>
                </a:highlight>
                <a:latin typeface="Consolas" panose="020B0609020204030204" pitchFamily="49" charset="0"/>
              </a:rPr>
              <a:t>i</a:t>
            </a:r>
            <a:r>
              <a:rPr lang="en-US" altLang="ja-JP" dirty="0">
                <a:solidFill>
                  <a:srgbClr val="000000"/>
                </a:solidFill>
                <a:highlight>
                  <a:srgbClr val="FFFFFF"/>
                </a:highlight>
                <a:latin typeface="Consolas" panose="020B0609020204030204" pitchFamily="49" charset="0"/>
              </a:rPr>
              <a:t>] + </a:t>
            </a:r>
            <a:r>
              <a:rPr lang="en-US" altLang="ja-JP" dirty="0">
                <a:solidFill>
                  <a:srgbClr val="A31515"/>
                </a:solidFill>
                <a:highlight>
                  <a:srgbClr val="FFFFFF"/>
                </a:highlight>
                <a:latin typeface="Consolas" panose="020B0609020204030204" pitchFamily="49" charset="0"/>
              </a:rPr>
              <a:t>"</a:t>
            </a:r>
            <a:r>
              <a:rPr lang="ja-JP" altLang="en-US" dirty="0">
                <a:solidFill>
                  <a:srgbClr val="A31515"/>
                </a:solidFill>
                <a:highlight>
                  <a:srgbClr val="FFFFFF"/>
                </a:highlight>
                <a:latin typeface="Consolas" panose="020B0609020204030204" pitchFamily="49" charset="0"/>
              </a:rPr>
              <a:t>に一番近いのは</a:t>
            </a:r>
            <a:r>
              <a:rPr lang="en-US" altLang="ja-JP" dirty="0">
                <a:solidFill>
                  <a:srgbClr val="A31515"/>
                </a:solidFill>
                <a:highlight>
                  <a:srgbClr val="FFFFFF"/>
                </a:highlight>
                <a:latin typeface="Consolas" panose="020B0609020204030204" pitchFamily="49" charset="0"/>
              </a:rPr>
              <a:t>"</a:t>
            </a:r>
            <a:r>
              <a:rPr lang="ja-JP" altLang="en-US" dirty="0">
                <a:solidFill>
                  <a:srgbClr val="000000"/>
                </a:solidFill>
                <a:highlight>
                  <a:srgbClr val="FFFFFF"/>
                </a:highlight>
                <a:latin typeface="Consolas" panose="020B0609020204030204" pitchFamily="49" charset="0"/>
              </a:rPr>
              <a:t> </a:t>
            </a:r>
            <a:r>
              <a:rPr lang="en-US" altLang="ja-JP" dirty="0">
                <a:solidFill>
                  <a:srgbClr val="000000"/>
                </a:solidFill>
                <a:highlight>
                  <a:srgbClr val="FFFFFF"/>
                </a:highlight>
                <a:latin typeface="Consolas" panose="020B0609020204030204" pitchFamily="49" charset="0"/>
              </a:rPr>
              <a:t>+ result ); </a:t>
            </a:r>
            <a:endParaRPr lang="ja-JP" altLang="en-US" dirty="0" smtClean="0">
              <a:solidFill>
                <a:srgbClr val="000000"/>
              </a:solidFill>
              <a:highlight>
                <a:srgbClr val="FFFFFF"/>
              </a:highlight>
              <a:latin typeface="Consolas" panose="020B0609020204030204" pitchFamily="49" charset="0"/>
            </a:endParaRPr>
          </a:p>
          <a:p>
            <a:r>
              <a:rPr lang="ja-JP" altLang="en-US" dirty="0" smtClean="0">
                <a:solidFill>
                  <a:srgbClr val="000000"/>
                </a:solidFill>
                <a:highlight>
                  <a:srgbClr val="FFFFFF"/>
                </a:highlight>
                <a:latin typeface="Consolas" panose="020B0609020204030204" pitchFamily="49" charset="0"/>
              </a:rPr>
              <a:t>        </a:t>
            </a:r>
            <a:r>
              <a:rPr lang="en-US" altLang="ja-JP" dirty="0" smtClean="0">
                <a:solidFill>
                  <a:srgbClr val="000000"/>
                </a:solidFill>
                <a:highlight>
                  <a:srgbClr val="FFFFFF"/>
                </a:highlight>
                <a:latin typeface="Consolas" panose="020B0609020204030204" pitchFamily="49" charset="0"/>
              </a:rPr>
              <a:t>}</a:t>
            </a:r>
          </a:p>
          <a:p>
            <a:r>
              <a:rPr lang="ja-JP" altLang="en-US" dirty="0" smtClean="0">
                <a:solidFill>
                  <a:srgbClr val="000000"/>
                </a:solidFill>
                <a:highlight>
                  <a:srgbClr val="FFFFFF"/>
                </a:highlight>
                <a:latin typeface="Consolas" panose="020B0609020204030204" pitchFamily="49" charset="0"/>
              </a:rPr>
              <a:t>    </a:t>
            </a:r>
            <a:r>
              <a:rPr lang="en-US" altLang="ja-JP" dirty="0">
                <a:solidFill>
                  <a:srgbClr val="000000"/>
                </a:solidFill>
                <a:highlight>
                  <a:srgbClr val="FFFFFF"/>
                </a:highlight>
                <a:latin typeface="Consolas" panose="020B0609020204030204" pitchFamily="49" charset="0"/>
              </a:rPr>
              <a:t>}</a:t>
            </a:r>
            <a:endParaRPr lang="ja-JP" altLang="en-US" dirty="0"/>
          </a:p>
        </p:txBody>
      </p:sp>
    </p:spTree>
    <p:extLst>
      <p:ext uri="{BB962C8B-B14F-4D97-AF65-F5344CB8AC3E}">
        <p14:creationId xmlns:p14="http://schemas.microsoft.com/office/powerpoint/2010/main" val="1747310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335" y="137066"/>
            <a:ext cx="10515600" cy="1325563"/>
          </a:xfrm>
        </p:spPr>
        <p:txBody>
          <a:bodyPr/>
          <a:lstStyle/>
          <a:p>
            <a:r>
              <a:rPr lang="en-US" altLang="ja-JP" dirty="0" smtClean="0"/>
              <a:t>Work1.Job</a:t>
            </a:r>
            <a:r>
              <a:rPr lang="ja-JP" altLang="en-US" dirty="0" smtClean="0"/>
              <a:t>化後の</a:t>
            </a:r>
            <a:r>
              <a:rPr lang="en-US" altLang="ja-JP" dirty="0" smtClean="0"/>
              <a:t>Before </a:t>
            </a:r>
            <a:r>
              <a:rPr lang="en-US" altLang="ja-JP" dirty="0" smtClean="0"/>
              <a:t>/ After</a:t>
            </a:r>
            <a:endParaRPr kumimoji="1" lang="ja-JP" altLang="en-US" dirty="0"/>
          </a:p>
        </p:txBody>
      </p:sp>
      <p:pic>
        <p:nvPicPr>
          <p:cNvPr id="4" name="Picture 3"/>
          <p:cNvPicPr>
            <a:picLocks noChangeAspect="1"/>
          </p:cNvPicPr>
          <p:nvPr/>
        </p:nvPicPr>
        <p:blipFill>
          <a:blip r:embed="rId2"/>
          <a:stretch>
            <a:fillRect/>
          </a:stretch>
        </p:blipFill>
        <p:spPr>
          <a:xfrm>
            <a:off x="7139636" y="1879184"/>
            <a:ext cx="4667707" cy="3687682"/>
          </a:xfrm>
          <a:prstGeom prst="rect">
            <a:avLst/>
          </a:prstGeom>
        </p:spPr>
      </p:pic>
      <p:pic>
        <p:nvPicPr>
          <p:cNvPr id="5" name="Picture 4"/>
          <p:cNvPicPr>
            <a:picLocks noChangeAspect="1"/>
          </p:cNvPicPr>
          <p:nvPr/>
        </p:nvPicPr>
        <p:blipFill>
          <a:blip r:embed="rId3"/>
          <a:stretch>
            <a:fillRect/>
          </a:stretch>
        </p:blipFill>
        <p:spPr>
          <a:xfrm>
            <a:off x="402335" y="1879184"/>
            <a:ext cx="4712019" cy="3684085"/>
          </a:xfrm>
          <a:prstGeom prst="rect">
            <a:avLst/>
          </a:prstGeom>
        </p:spPr>
      </p:pic>
      <p:sp>
        <p:nvSpPr>
          <p:cNvPr id="6" name="Rounded Rectangular Callout 5"/>
          <p:cNvSpPr/>
          <p:nvPr/>
        </p:nvSpPr>
        <p:spPr>
          <a:xfrm>
            <a:off x="402335" y="1265531"/>
            <a:ext cx="5420564" cy="1505710"/>
          </a:xfrm>
          <a:prstGeom prst="wedgeRoundRectCallout">
            <a:avLst>
              <a:gd name="adj1" fmla="val 15905"/>
              <a:gd name="adj2" fmla="val 75164"/>
              <a:gd name="adj3" fmla="val 16667"/>
            </a:avLst>
          </a:prstGeom>
          <a:ln w="19050"/>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dirty="0" smtClean="0"/>
              <a:t>ボタンを押したときのフレームを確認します。</a:t>
            </a:r>
            <a:r>
              <a:rPr kumimoji="1" lang="en-US" altLang="ja-JP" dirty="0" err="1" smtClean="0"/>
              <a:t>EventSystem.Update</a:t>
            </a:r>
            <a:r>
              <a:rPr lang="ja-JP" altLang="en-US" dirty="0" smtClean="0"/>
              <a:t>の中で全て処理しているため、</a:t>
            </a:r>
            <a:r>
              <a:rPr lang="en-US" altLang="ja-JP" dirty="0" smtClean="0"/>
              <a:t>13m</a:t>
            </a:r>
            <a:r>
              <a:rPr lang="ja-JP" altLang="en-US" dirty="0" smtClean="0"/>
              <a:t>秒掛かってしまっていま</a:t>
            </a:r>
            <a:r>
              <a:rPr lang="ja-JP" altLang="en-US" dirty="0" smtClean="0"/>
              <a:t>す。</a:t>
            </a:r>
            <a:endParaRPr lang="en-US" altLang="ja-JP" dirty="0" smtClean="0"/>
          </a:p>
          <a:p>
            <a:r>
              <a:rPr lang="ja-JP" altLang="en-US" dirty="0" smtClean="0"/>
              <a:t>その間、</a:t>
            </a:r>
            <a:r>
              <a:rPr lang="ja-JP" altLang="en-US" dirty="0" smtClean="0"/>
              <a:t>下の</a:t>
            </a:r>
            <a:r>
              <a:rPr lang="en-US" altLang="ja-JP" dirty="0" smtClean="0"/>
              <a:t>Work Thread</a:t>
            </a:r>
            <a:r>
              <a:rPr lang="ja-JP" altLang="en-US" dirty="0" smtClean="0"/>
              <a:t>は </a:t>
            </a:r>
            <a:r>
              <a:rPr lang="en-US" altLang="ja-JP" dirty="0" smtClean="0"/>
              <a:t>Idle</a:t>
            </a:r>
            <a:r>
              <a:rPr lang="ja-JP" altLang="en-US" dirty="0" smtClean="0"/>
              <a:t>状態となり、働いていません。</a:t>
            </a:r>
            <a:endParaRPr kumimoji="1" lang="ja-JP" altLang="en-US" dirty="0"/>
          </a:p>
        </p:txBody>
      </p:sp>
      <p:sp>
        <p:nvSpPr>
          <p:cNvPr id="7" name="Rounded Rectangular Callout 6"/>
          <p:cNvSpPr/>
          <p:nvPr/>
        </p:nvSpPr>
        <p:spPr>
          <a:xfrm>
            <a:off x="6684873" y="1644699"/>
            <a:ext cx="4712018" cy="1126541"/>
          </a:xfrm>
          <a:prstGeom prst="wedgeRoundRectCallout">
            <a:avLst>
              <a:gd name="adj1" fmla="val 14825"/>
              <a:gd name="adj2" fmla="val 86338"/>
              <a:gd name="adj3" fmla="val 16667"/>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altLang="ja-JP" dirty="0" err="1"/>
              <a:t>E</a:t>
            </a:r>
            <a:r>
              <a:rPr kumimoji="1" lang="en-US" altLang="ja-JP" dirty="0" err="1" smtClean="0"/>
              <a:t>ventSystem.Update</a:t>
            </a:r>
            <a:r>
              <a:rPr lang="ja-JP" altLang="en-US" dirty="0" smtClean="0"/>
              <a:t>の中の一部を</a:t>
            </a:r>
            <a:r>
              <a:rPr lang="ja-JP" altLang="en-US" dirty="0" smtClean="0"/>
              <a:t>下にある</a:t>
            </a:r>
            <a:r>
              <a:rPr lang="en-US" altLang="ja-JP" dirty="0" smtClean="0"/>
              <a:t>Worker</a:t>
            </a:r>
            <a:r>
              <a:rPr lang="ja-JP" altLang="en-US" dirty="0"/>
              <a:t> </a:t>
            </a:r>
            <a:r>
              <a:rPr lang="en-US" altLang="ja-JP" dirty="0" smtClean="0"/>
              <a:t>Thread</a:t>
            </a:r>
            <a:r>
              <a:rPr lang="ja-JP" altLang="en-US" dirty="0" smtClean="0"/>
              <a:t>が</a:t>
            </a:r>
            <a:r>
              <a:rPr lang="ja-JP" altLang="en-US" dirty="0" smtClean="0"/>
              <a:t>分担して</a:t>
            </a:r>
            <a:r>
              <a:rPr lang="ja-JP" altLang="en-US" dirty="0" smtClean="0"/>
              <a:t>います。</a:t>
            </a:r>
            <a:endParaRPr lang="en-US" altLang="ja-JP" dirty="0" smtClean="0"/>
          </a:p>
          <a:p>
            <a:r>
              <a:rPr lang="ja-JP" altLang="en-US" dirty="0" smtClean="0"/>
              <a:t>そのため、</a:t>
            </a:r>
            <a:r>
              <a:rPr lang="en-US" altLang="ja-JP" dirty="0" smtClean="0"/>
              <a:t>6m</a:t>
            </a:r>
            <a:r>
              <a:rPr lang="ja-JP" altLang="en-US" dirty="0" smtClean="0"/>
              <a:t>秒近くまで縮まりまし</a:t>
            </a:r>
            <a:r>
              <a:rPr lang="ja-JP" altLang="en-US" dirty="0" smtClean="0"/>
              <a:t>た。</a:t>
            </a:r>
            <a:endParaRPr kumimoji="1" lang="ja-JP" altLang="en-US" dirty="0"/>
          </a:p>
        </p:txBody>
      </p:sp>
      <p:sp>
        <p:nvSpPr>
          <p:cNvPr id="8" name="Rectangle 7"/>
          <p:cNvSpPr/>
          <p:nvPr/>
        </p:nvSpPr>
        <p:spPr>
          <a:xfrm>
            <a:off x="8844077" y="4206240"/>
            <a:ext cx="2245766" cy="1214323"/>
          </a:xfrm>
          <a:prstGeom prst="rect">
            <a:avLst/>
          </a:prstGeom>
          <a:noFill/>
          <a:ln w="4762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Rectangle 8"/>
          <p:cNvSpPr/>
          <p:nvPr/>
        </p:nvSpPr>
        <p:spPr>
          <a:xfrm>
            <a:off x="8844077" y="3208571"/>
            <a:ext cx="2628344" cy="524444"/>
          </a:xfrm>
          <a:prstGeom prst="rect">
            <a:avLst/>
          </a:prstGeom>
          <a:noFill/>
          <a:ln w="4762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Rectangle 9"/>
          <p:cNvSpPr/>
          <p:nvPr/>
        </p:nvSpPr>
        <p:spPr>
          <a:xfrm>
            <a:off x="2048923" y="3187795"/>
            <a:ext cx="2843588" cy="384964"/>
          </a:xfrm>
          <a:prstGeom prst="rect">
            <a:avLst/>
          </a:prstGeom>
          <a:noFill/>
          <a:ln w="47625">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1" name="Right Arrow 10"/>
          <p:cNvSpPr/>
          <p:nvPr/>
        </p:nvSpPr>
        <p:spPr>
          <a:xfrm>
            <a:off x="5490685" y="3669432"/>
            <a:ext cx="1272619" cy="99924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Rectangle 11"/>
          <p:cNvSpPr/>
          <p:nvPr/>
        </p:nvSpPr>
        <p:spPr>
          <a:xfrm>
            <a:off x="2116181" y="5800984"/>
            <a:ext cx="1284326" cy="523220"/>
          </a:xfrm>
          <a:prstGeom prst="rect">
            <a:avLst/>
          </a:prstGeom>
        </p:spPr>
        <p:txBody>
          <a:bodyPr wrap="none">
            <a:spAutoFit/>
          </a:bodyPr>
          <a:lstStyle/>
          <a:p>
            <a:r>
              <a:rPr lang="en-US" altLang="ja-JP" sz="2800" dirty="0" smtClean="0"/>
              <a:t>Before</a:t>
            </a:r>
            <a:endParaRPr lang="ja-JP" altLang="en-US" sz="2800" dirty="0"/>
          </a:p>
        </p:txBody>
      </p:sp>
      <p:sp>
        <p:nvSpPr>
          <p:cNvPr id="13" name="Rectangle 12"/>
          <p:cNvSpPr/>
          <p:nvPr/>
        </p:nvSpPr>
        <p:spPr>
          <a:xfrm>
            <a:off x="8831326" y="5800984"/>
            <a:ext cx="997389" cy="523220"/>
          </a:xfrm>
          <a:prstGeom prst="rect">
            <a:avLst/>
          </a:prstGeom>
        </p:spPr>
        <p:txBody>
          <a:bodyPr wrap="none">
            <a:spAutoFit/>
          </a:bodyPr>
          <a:lstStyle/>
          <a:p>
            <a:r>
              <a:rPr lang="en-US" altLang="ja-JP" sz="2800" dirty="0" smtClean="0"/>
              <a:t>After</a:t>
            </a:r>
            <a:endParaRPr lang="ja-JP" altLang="en-US" sz="2800" dirty="0"/>
          </a:p>
        </p:txBody>
      </p:sp>
      <p:sp>
        <p:nvSpPr>
          <p:cNvPr id="14" name="Rectangle 13"/>
          <p:cNvSpPr/>
          <p:nvPr/>
        </p:nvSpPr>
        <p:spPr>
          <a:xfrm>
            <a:off x="5400547" y="4668673"/>
            <a:ext cx="1457450" cy="523220"/>
          </a:xfrm>
          <a:prstGeom prst="rect">
            <a:avLst/>
          </a:prstGeom>
        </p:spPr>
        <p:txBody>
          <a:bodyPr wrap="none">
            <a:spAutoFit/>
          </a:bodyPr>
          <a:lstStyle/>
          <a:p>
            <a:r>
              <a:rPr lang="en-US" altLang="ja-JP" sz="2800" dirty="0" smtClean="0"/>
              <a:t>Job</a:t>
            </a:r>
            <a:r>
              <a:rPr lang="ja-JP" altLang="en-US" sz="2800" dirty="0" smtClean="0"/>
              <a:t>対応</a:t>
            </a:r>
            <a:endParaRPr lang="ja-JP" altLang="en-US" sz="2800" dirty="0"/>
          </a:p>
        </p:txBody>
      </p:sp>
      <p:sp>
        <p:nvSpPr>
          <p:cNvPr id="15" name="Rectangle 14"/>
          <p:cNvSpPr/>
          <p:nvPr/>
        </p:nvSpPr>
        <p:spPr>
          <a:xfrm>
            <a:off x="1447857" y="4283709"/>
            <a:ext cx="3576357" cy="1136854"/>
          </a:xfrm>
          <a:prstGeom prst="rect">
            <a:avLst/>
          </a:prstGeom>
          <a:noFill/>
          <a:ln w="47625">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947305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798" y="365125"/>
            <a:ext cx="10515600" cy="1325563"/>
          </a:xfrm>
        </p:spPr>
        <p:txBody>
          <a:bodyPr/>
          <a:lstStyle/>
          <a:p>
            <a:r>
              <a:rPr kumimoji="1" lang="en-US" altLang="ja-JP" dirty="0" smtClean="0"/>
              <a:t>Work2. </a:t>
            </a:r>
            <a:r>
              <a:rPr kumimoji="1" lang="en-US" altLang="ja-JP" dirty="0" err="1" smtClean="0"/>
              <a:t>IJobParallelFor</a:t>
            </a:r>
            <a:endParaRPr kumimoji="1" lang="ja-JP" altLang="en-US" dirty="0"/>
          </a:p>
        </p:txBody>
      </p:sp>
      <p:pic>
        <p:nvPicPr>
          <p:cNvPr id="4" name="Picture 3"/>
          <p:cNvPicPr>
            <a:picLocks noChangeAspect="1"/>
          </p:cNvPicPr>
          <p:nvPr/>
        </p:nvPicPr>
        <p:blipFill rotWithShape="1">
          <a:blip r:embed="rId2"/>
          <a:srcRect l="418" t="440" r="909" b="1028"/>
          <a:stretch/>
        </p:blipFill>
        <p:spPr>
          <a:xfrm>
            <a:off x="596798" y="1412710"/>
            <a:ext cx="6785239" cy="3964839"/>
          </a:xfrm>
          <a:prstGeom prst="rect">
            <a:avLst/>
          </a:prstGeom>
        </p:spPr>
      </p:pic>
      <p:sp>
        <p:nvSpPr>
          <p:cNvPr id="5" name="Rounded Rectangular Callout 4"/>
          <p:cNvSpPr/>
          <p:nvPr/>
        </p:nvSpPr>
        <p:spPr>
          <a:xfrm>
            <a:off x="7529950" y="2504576"/>
            <a:ext cx="3925653" cy="2062887"/>
          </a:xfrm>
          <a:prstGeom prst="wedgeRoundRectCallout">
            <a:avLst>
              <a:gd name="adj1" fmla="val -54291"/>
              <a:gd name="adj2" fmla="val 1268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ja-JP" altLang="en-US" dirty="0" smtClean="0"/>
              <a:t>群 </a:t>
            </a:r>
            <a:r>
              <a:rPr lang="en-US" altLang="ja-JP" dirty="0" smtClean="0"/>
              <a:t>VS </a:t>
            </a:r>
            <a:r>
              <a:rPr lang="ja-JP" altLang="en-US" dirty="0" smtClean="0"/>
              <a:t>群の雰囲気を楽しめます。</a:t>
            </a:r>
            <a:endParaRPr lang="en-US" altLang="ja-JP" dirty="0" smtClean="0"/>
          </a:p>
          <a:p>
            <a:endParaRPr lang="en-US" altLang="ja-JP" dirty="0" smtClean="0"/>
          </a:p>
          <a:p>
            <a:r>
              <a:rPr lang="en-US" altLang="ja-JP" dirty="0" smtClean="0"/>
              <a:t>Job</a:t>
            </a:r>
            <a:r>
              <a:rPr lang="ja-JP" altLang="en-US" dirty="0" smtClean="0"/>
              <a:t>化すれば</a:t>
            </a:r>
            <a:r>
              <a:rPr lang="en-US" altLang="ja-JP" dirty="0" smtClean="0"/>
              <a:t>Android</a:t>
            </a:r>
            <a:r>
              <a:rPr lang="ja-JP" altLang="en-US" dirty="0" smtClean="0"/>
              <a:t>端末</a:t>
            </a:r>
            <a:r>
              <a:rPr lang="en-US" altLang="ja-JP" dirty="0" smtClean="0"/>
              <a:t>(GalaxyS6)</a:t>
            </a:r>
            <a:r>
              <a:rPr lang="ja-JP" altLang="en-US" dirty="0" smtClean="0"/>
              <a:t>でも</a:t>
            </a:r>
            <a:r>
              <a:rPr lang="en-US" altLang="ja-JP" dirty="0" smtClean="0"/>
              <a:t>60FPS</a:t>
            </a:r>
            <a:r>
              <a:rPr lang="ja-JP" altLang="en-US" dirty="0" smtClean="0"/>
              <a:t>で動きます。</a:t>
            </a:r>
            <a:endParaRPr lang="en-US" altLang="ja-JP" dirty="0" smtClean="0"/>
          </a:p>
          <a:p>
            <a:r>
              <a:rPr kumimoji="1" lang="en-US" altLang="ja-JP" sz="1600" dirty="0" smtClean="0"/>
              <a:t>※</a:t>
            </a:r>
            <a:r>
              <a:rPr kumimoji="1" lang="ja-JP" altLang="en-US" sz="1600" dirty="0" smtClean="0"/>
              <a:t>当たり判定がないので、すれ違っていくだけです。</a:t>
            </a:r>
            <a:endParaRPr kumimoji="1" lang="ja-JP" altLang="en-US" sz="1600" dirty="0"/>
          </a:p>
        </p:txBody>
      </p:sp>
      <p:sp>
        <p:nvSpPr>
          <p:cNvPr id="6" name="Rectangle 5"/>
          <p:cNvSpPr/>
          <p:nvPr/>
        </p:nvSpPr>
        <p:spPr>
          <a:xfrm>
            <a:off x="596798" y="5501804"/>
            <a:ext cx="8188757" cy="1200329"/>
          </a:xfrm>
          <a:prstGeom prst="rect">
            <a:avLst/>
          </a:prstGeom>
        </p:spPr>
        <p:txBody>
          <a:bodyPr wrap="square">
            <a:spAutoFit/>
          </a:bodyPr>
          <a:lstStyle/>
          <a:p>
            <a:r>
              <a:rPr lang="ja-JP" altLang="en-US" dirty="0" smtClean="0"/>
              <a:t>キャラクターの位置等が</a:t>
            </a:r>
            <a:r>
              <a:rPr lang="en-US" altLang="ja-JP" dirty="0" err="1" smtClean="0"/>
              <a:t>NativeArray</a:t>
            </a:r>
            <a:r>
              <a:rPr lang="ja-JP" altLang="en-US" dirty="0" smtClean="0"/>
              <a:t>で保持しており、</a:t>
            </a:r>
            <a:r>
              <a:rPr lang="en-US" altLang="ja-JP" dirty="0" smtClean="0"/>
              <a:t>for</a:t>
            </a:r>
            <a:r>
              <a:rPr lang="ja-JP" altLang="en-US" dirty="0" smtClean="0"/>
              <a:t>ループで移動処理・アニメーション更新を行っています。</a:t>
            </a:r>
            <a:endParaRPr lang="en-US" altLang="ja-JP" dirty="0" smtClean="0"/>
          </a:p>
          <a:p>
            <a:r>
              <a:rPr lang="ja-JP" altLang="en-US" dirty="0"/>
              <a:t>この辺りを </a:t>
            </a:r>
            <a:r>
              <a:rPr lang="en-US" altLang="ja-JP" dirty="0" err="1"/>
              <a:t>IJobParallelFor</a:t>
            </a:r>
            <a:r>
              <a:rPr lang="ja-JP" altLang="en-US" dirty="0"/>
              <a:t>を使って</a:t>
            </a:r>
            <a:r>
              <a:rPr lang="en-US" altLang="ja-JP" dirty="0"/>
              <a:t>Job</a:t>
            </a:r>
            <a:r>
              <a:rPr lang="ja-JP" altLang="en-US" dirty="0"/>
              <a:t>化しましょ</a:t>
            </a:r>
            <a:r>
              <a:rPr lang="ja-JP" altLang="en-US" dirty="0" smtClean="0"/>
              <a:t>う。</a:t>
            </a:r>
            <a:endParaRPr lang="en-US" altLang="ja-JP" dirty="0" smtClean="0"/>
          </a:p>
          <a:p>
            <a:r>
              <a:rPr lang="en-US" altLang="ja-JP" sz="1600" dirty="0" smtClean="0"/>
              <a:t>※</a:t>
            </a:r>
            <a:r>
              <a:rPr lang="ja-JP" altLang="en-US" sz="1600" dirty="0" smtClean="0"/>
              <a:t>ちなみに描画は全て</a:t>
            </a:r>
            <a:r>
              <a:rPr lang="en-US" altLang="ja-JP" sz="1600" dirty="0" err="1" smtClean="0"/>
              <a:t>CommandBuffer</a:t>
            </a:r>
            <a:r>
              <a:rPr lang="ja-JP" altLang="en-US" sz="1600" dirty="0" smtClean="0"/>
              <a:t>で行っています</a:t>
            </a:r>
            <a:endParaRPr lang="ja-JP" altLang="en-US" sz="1600" dirty="0"/>
          </a:p>
        </p:txBody>
      </p:sp>
    </p:spTree>
    <p:extLst>
      <p:ext uri="{BB962C8B-B14F-4D97-AF65-F5344CB8AC3E}">
        <p14:creationId xmlns:p14="http://schemas.microsoft.com/office/powerpoint/2010/main" val="2579858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Work2CharaManager.cs </a:t>
            </a:r>
            <a:r>
              <a:rPr kumimoji="1" lang="ja-JP" altLang="en-US" dirty="0" smtClean="0"/>
              <a:t>のここを</a:t>
            </a:r>
            <a:r>
              <a:rPr kumimoji="1" lang="en-US" altLang="ja-JP" dirty="0" smtClean="0"/>
              <a:t>Job</a:t>
            </a:r>
            <a:r>
              <a:rPr kumimoji="1" lang="ja-JP" altLang="en-US" dirty="0" smtClean="0"/>
              <a:t>化</a:t>
            </a:r>
            <a:endParaRPr kumimoji="1" lang="ja-JP" altLang="en-US" dirty="0"/>
          </a:p>
        </p:txBody>
      </p:sp>
      <p:sp>
        <p:nvSpPr>
          <p:cNvPr id="4" name="Rectangle 3"/>
          <p:cNvSpPr/>
          <p:nvPr/>
        </p:nvSpPr>
        <p:spPr>
          <a:xfrm>
            <a:off x="838200" y="2363407"/>
            <a:ext cx="11029361" cy="2585323"/>
          </a:xfrm>
          <a:prstGeom prst="rect">
            <a:avLst/>
          </a:prstGeom>
        </p:spPr>
        <p:txBody>
          <a:bodyPr wrap="square">
            <a:spAutoFit/>
          </a:bodyPr>
          <a:lstStyle/>
          <a:p>
            <a:r>
              <a:rPr lang="en-US" altLang="ja-JP" dirty="0" smtClean="0">
                <a:solidFill>
                  <a:srgbClr val="008000"/>
                </a:solidFill>
                <a:highlight>
                  <a:srgbClr val="FFFFFF"/>
                </a:highlight>
                <a:latin typeface="Consolas" panose="020B0609020204030204" pitchFamily="49" charset="0"/>
              </a:rPr>
              <a:t>// void Update() </a:t>
            </a:r>
            <a:r>
              <a:rPr lang="ja-JP" altLang="en-US" dirty="0" smtClean="0">
                <a:solidFill>
                  <a:srgbClr val="008000"/>
                </a:solidFill>
                <a:highlight>
                  <a:srgbClr val="FFFFFF"/>
                </a:highlight>
                <a:latin typeface="Consolas" panose="020B0609020204030204" pitchFamily="49" charset="0"/>
              </a:rPr>
              <a:t>関数内にて</a:t>
            </a:r>
            <a:endParaRPr lang="en-US" altLang="ja-JP" dirty="0" smtClean="0">
              <a:solidFill>
                <a:srgbClr val="008000"/>
              </a:solidFill>
              <a:highlight>
                <a:srgbClr val="FFFFFF"/>
              </a:highlight>
              <a:latin typeface="Consolas" panose="020B0609020204030204" pitchFamily="49" charset="0"/>
            </a:endParaRPr>
          </a:p>
          <a:p>
            <a:r>
              <a:rPr lang="en-US" altLang="ja-JP" dirty="0" smtClean="0">
                <a:solidFill>
                  <a:srgbClr val="008000"/>
                </a:solidFill>
                <a:highlight>
                  <a:srgbClr val="FFFFFF"/>
                </a:highlight>
                <a:latin typeface="Consolas" panose="020B0609020204030204" pitchFamily="49" charset="0"/>
              </a:rPr>
              <a:t>// </a:t>
            </a:r>
            <a:r>
              <a:rPr lang="ja-JP" altLang="en-US" dirty="0">
                <a:solidFill>
                  <a:srgbClr val="008000"/>
                </a:solidFill>
                <a:highlight>
                  <a:srgbClr val="FFFFFF"/>
                </a:highlight>
                <a:latin typeface="Consolas" panose="020B0609020204030204" pitchFamily="49" charset="0"/>
              </a:rPr>
              <a:t>ここを </a:t>
            </a:r>
            <a:r>
              <a:rPr lang="en-US" altLang="ja-JP" dirty="0" err="1">
                <a:solidFill>
                  <a:srgbClr val="008000"/>
                </a:solidFill>
                <a:highlight>
                  <a:srgbClr val="FFFFFF"/>
                </a:highlight>
                <a:latin typeface="Consolas" panose="020B0609020204030204" pitchFamily="49" charset="0"/>
              </a:rPr>
              <a:t>IJobParallelFor</a:t>
            </a:r>
            <a:r>
              <a:rPr lang="ja-JP" altLang="en-US" dirty="0">
                <a:solidFill>
                  <a:srgbClr val="008000"/>
                </a:solidFill>
                <a:highlight>
                  <a:srgbClr val="FFFFFF"/>
                </a:highlight>
                <a:latin typeface="Consolas" panose="020B0609020204030204" pitchFamily="49" charset="0"/>
              </a:rPr>
              <a:t>を利用して並行処理にします</a:t>
            </a:r>
            <a:endParaRPr lang="ja-JP" altLang="en-US" dirty="0">
              <a:solidFill>
                <a:srgbClr val="000000"/>
              </a:solidFill>
              <a:highlight>
                <a:srgbClr val="FFFFFF"/>
              </a:highlight>
              <a:latin typeface="Consolas" panose="020B0609020204030204" pitchFamily="49" charset="0"/>
            </a:endParaRPr>
          </a:p>
          <a:p>
            <a:r>
              <a:rPr lang="nn-NO" altLang="ja-JP" dirty="0" smtClean="0">
                <a:solidFill>
                  <a:srgbClr val="0000FF"/>
                </a:solidFill>
                <a:highlight>
                  <a:srgbClr val="FFFFFF"/>
                </a:highlight>
                <a:latin typeface="Consolas" panose="020B0609020204030204" pitchFamily="49" charset="0"/>
              </a:rPr>
              <a:t>for</a:t>
            </a:r>
            <a:r>
              <a:rPr lang="nn-NO" altLang="ja-JP" dirty="0" smtClean="0">
                <a:solidFill>
                  <a:srgbClr val="000000"/>
                </a:solidFill>
                <a:highlight>
                  <a:srgbClr val="FFFFFF"/>
                </a:highlight>
                <a:latin typeface="Consolas" panose="020B0609020204030204" pitchFamily="49" charset="0"/>
              </a:rPr>
              <a:t> </a:t>
            </a:r>
            <a:r>
              <a:rPr lang="nn-NO" altLang="ja-JP" dirty="0">
                <a:solidFill>
                  <a:srgbClr val="000000"/>
                </a:solidFill>
                <a:highlight>
                  <a:srgbClr val="FFFFFF"/>
                </a:highlight>
                <a:latin typeface="Consolas" panose="020B0609020204030204" pitchFamily="49" charset="0"/>
              </a:rPr>
              <a:t>(</a:t>
            </a:r>
            <a:r>
              <a:rPr lang="nn-NO" altLang="ja-JP" dirty="0">
                <a:solidFill>
                  <a:srgbClr val="0000FF"/>
                </a:solidFill>
                <a:highlight>
                  <a:srgbClr val="FFFFFF"/>
                </a:highlight>
                <a:latin typeface="Consolas" panose="020B0609020204030204" pitchFamily="49" charset="0"/>
              </a:rPr>
              <a:t>int</a:t>
            </a:r>
            <a:r>
              <a:rPr lang="nn-NO" altLang="ja-JP" dirty="0">
                <a:solidFill>
                  <a:srgbClr val="000000"/>
                </a:solidFill>
                <a:highlight>
                  <a:srgbClr val="FFFFFF"/>
                </a:highlight>
                <a:latin typeface="Consolas" panose="020B0609020204030204" pitchFamily="49" charset="0"/>
              </a:rPr>
              <a:t> i = 0; i &lt; characterNum;++i )</a:t>
            </a:r>
          </a:p>
          <a:p>
            <a:r>
              <a:rPr lang="en-US" altLang="ja-JP" dirty="0" smtClean="0">
                <a:solidFill>
                  <a:srgbClr val="000000"/>
                </a:solidFill>
                <a:highlight>
                  <a:srgbClr val="FFFFFF"/>
                </a:highlight>
                <a:latin typeface="Consolas" panose="020B0609020204030204" pitchFamily="49" charset="0"/>
              </a:rPr>
              <a:t>{</a:t>
            </a:r>
            <a:endParaRPr lang="en-US" altLang="ja-JP" dirty="0">
              <a:solidFill>
                <a:srgbClr val="000000"/>
              </a:solidFill>
              <a:highlight>
                <a:srgbClr val="FFFFFF"/>
              </a:highlight>
              <a:latin typeface="Consolas" panose="020B0609020204030204" pitchFamily="49" charset="0"/>
            </a:endParaRPr>
          </a:p>
          <a:p>
            <a:r>
              <a:rPr lang="en-US" altLang="ja-JP" dirty="0" smtClean="0">
                <a:solidFill>
                  <a:srgbClr val="008000"/>
                </a:solidFill>
                <a:highlight>
                  <a:srgbClr val="FFFFFF"/>
                </a:highlight>
                <a:latin typeface="Consolas" panose="020B0609020204030204" pitchFamily="49" charset="0"/>
              </a:rPr>
              <a:t>    // </a:t>
            </a:r>
            <a:r>
              <a:rPr lang="ja-JP" altLang="en-US" dirty="0">
                <a:solidFill>
                  <a:srgbClr val="008000"/>
                </a:solidFill>
                <a:highlight>
                  <a:srgbClr val="FFFFFF"/>
                </a:highlight>
                <a:latin typeface="Consolas" panose="020B0609020204030204" pitchFamily="49" charset="0"/>
              </a:rPr>
              <a:t>移動処理</a:t>
            </a:r>
            <a:endParaRPr lang="ja-JP" altLang="en-US" dirty="0">
              <a:solidFill>
                <a:srgbClr val="000000"/>
              </a:solidFill>
              <a:highlight>
                <a:srgbClr val="FFFFFF"/>
              </a:highlight>
              <a:latin typeface="Consolas" panose="020B0609020204030204" pitchFamily="49" charset="0"/>
            </a:endParaRPr>
          </a:p>
          <a:p>
            <a:r>
              <a:rPr lang="en-US" altLang="ja-JP" dirty="0" smtClean="0">
                <a:solidFill>
                  <a:srgbClr val="000000"/>
                </a:solidFill>
                <a:highlight>
                  <a:srgbClr val="FFFFFF"/>
                </a:highlight>
                <a:latin typeface="Consolas" panose="020B0609020204030204" pitchFamily="49" charset="0"/>
              </a:rPr>
              <a:t>    </a:t>
            </a:r>
            <a:r>
              <a:rPr lang="en-US" altLang="ja-JP" dirty="0" err="1" smtClean="0">
                <a:solidFill>
                  <a:srgbClr val="000000"/>
                </a:solidFill>
                <a:highlight>
                  <a:srgbClr val="FFFFFF"/>
                </a:highlight>
                <a:latin typeface="Consolas" panose="020B0609020204030204" pitchFamily="49" charset="0"/>
              </a:rPr>
              <a:t>characterPosition</a:t>
            </a:r>
            <a:r>
              <a:rPr lang="en-US" altLang="ja-JP" dirty="0" smtClean="0">
                <a:solidFill>
                  <a:srgbClr val="000000"/>
                </a:solidFill>
                <a:highlight>
                  <a:srgbClr val="FFFFFF"/>
                </a:highlight>
                <a:latin typeface="Consolas" panose="020B0609020204030204" pitchFamily="49" charset="0"/>
              </a:rPr>
              <a:t>[</a:t>
            </a:r>
            <a:r>
              <a:rPr lang="en-US" altLang="ja-JP" dirty="0" err="1" smtClean="0">
                <a:solidFill>
                  <a:srgbClr val="000000"/>
                </a:solidFill>
                <a:highlight>
                  <a:srgbClr val="FFFFFF"/>
                </a:highlight>
                <a:latin typeface="Consolas" panose="020B0609020204030204" pitchFamily="49" charset="0"/>
              </a:rPr>
              <a:t>i</a:t>
            </a:r>
            <a:r>
              <a:rPr lang="en-US" altLang="ja-JP" dirty="0">
                <a:solidFill>
                  <a:srgbClr val="000000"/>
                </a:solidFill>
                <a:highlight>
                  <a:srgbClr val="FFFFFF"/>
                </a:highlight>
                <a:latin typeface="Consolas" panose="020B0609020204030204" pitchFamily="49" charset="0"/>
              </a:rPr>
              <a:t>] = </a:t>
            </a:r>
            <a:r>
              <a:rPr lang="en-US" altLang="ja-JP" dirty="0" err="1">
                <a:solidFill>
                  <a:srgbClr val="000000"/>
                </a:solidFill>
                <a:highlight>
                  <a:srgbClr val="FFFFFF"/>
                </a:highlight>
                <a:latin typeface="Consolas" panose="020B0609020204030204" pitchFamily="49" charset="0"/>
              </a:rPr>
              <a:t>characterPosition</a:t>
            </a:r>
            <a:r>
              <a:rPr lang="en-US" altLang="ja-JP" dirty="0">
                <a:solidFill>
                  <a:srgbClr val="000000"/>
                </a:solidFill>
                <a:highlight>
                  <a:srgbClr val="FFFFFF"/>
                </a:highlight>
                <a:latin typeface="Consolas" panose="020B0609020204030204" pitchFamily="49" charset="0"/>
              </a:rPr>
              <a:t>[</a:t>
            </a:r>
            <a:r>
              <a:rPr lang="en-US" altLang="ja-JP" dirty="0" err="1">
                <a:solidFill>
                  <a:srgbClr val="000000"/>
                </a:solidFill>
                <a:highlight>
                  <a:srgbClr val="FFFFFF"/>
                </a:highlight>
                <a:latin typeface="Consolas" panose="020B0609020204030204" pitchFamily="49" charset="0"/>
              </a:rPr>
              <a:t>i</a:t>
            </a:r>
            <a:r>
              <a:rPr lang="en-US" altLang="ja-JP" dirty="0">
                <a:solidFill>
                  <a:srgbClr val="000000"/>
                </a:solidFill>
                <a:highlight>
                  <a:srgbClr val="FFFFFF"/>
                </a:highlight>
                <a:latin typeface="Consolas" panose="020B0609020204030204" pitchFamily="49" charset="0"/>
              </a:rPr>
              <a:t>] + </a:t>
            </a:r>
            <a:r>
              <a:rPr lang="en-US" altLang="ja-JP" dirty="0" err="1">
                <a:solidFill>
                  <a:srgbClr val="000000"/>
                </a:solidFill>
                <a:highlight>
                  <a:srgbClr val="FFFFFF"/>
                </a:highlight>
                <a:latin typeface="Consolas" panose="020B0609020204030204" pitchFamily="49" charset="0"/>
              </a:rPr>
              <a:t>characterVelocity</a:t>
            </a:r>
            <a:r>
              <a:rPr lang="en-US" altLang="ja-JP" dirty="0">
                <a:solidFill>
                  <a:srgbClr val="000000"/>
                </a:solidFill>
                <a:highlight>
                  <a:srgbClr val="FFFFFF"/>
                </a:highlight>
                <a:latin typeface="Consolas" panose="020B0609020204030204" pitchFamily="49" charset="0"/>
              </a:rPr>
              <a:t> * </a:t>
            </a:r>
            <a:r>
              <a:rPr lang="en-US" altLang="ja-JP" dirty="0" err="1">
                <a:solidFill>
                  <a:srgbClr val="000000"/>
                </a:solidFill>
                <a:highlight>
                  <a:srgbClr val="FFFFFF"/>
                </a:highlight>
                <a:latin typeface="Consolas" panose="020B0609020204030204" pitchFamily="49" charset="0"/>
              </a:rPr>
              <a:t>deltaTime</a:t>
            </a:r>
            <a:r>
              <a:rPr lang="en-US" altLang="ja-JP" dirty="0">
                <a:solidFill>
                  <a:srgbClr val="000000"/>
                </a:solidFill>
                <a:highlight>
                  <a:srgbClr val="FFFFFF"/>
                </a:highlight>
                <a:latin typeface="Consolas" panose="020B0609020204030204" pitchFamily="49" charset="0"/>
              </a:rPr>
              <a:t>;</a:t>
            </a:r>
          </a:p>
          <a:p>
            <a:r>
              <a:rPr lang="en-US" altLang="ja-JP" dirty="0" smtClean="0">
                <a:solidFill>
                  <a:srgbClr val="008000"/>
                </a:solidFill>
                <a:highlight>
                  <a:srgbClr val="FFFFFF"/>
                </a:highlight>
                <a:latin typeface="Consolas" panose="020B0609020204030204" pitchFamily="49" charset="0"/>
              </a:rPr>
              <a:t>    // </a:t>
            </a:r>
            <a:r>
              <a:rPr lang="ja-JP" altLang="en-US" dirty="0">
                <a:solidFill>
                  <a:srgbClr val="008000"/>
                </a:solidFill>
                <a:highlight>
                  <a:srgbClr val="FFFFFF"/>
                </a:highlight>
                <a:latin typeface="Consolas" panose="020B0609020204030204" pitchFamily="49" charset="0"/>
              </a:rPr>
              <a:t>はみ出し処理対応</a:t>
            </a:r>
            <a:endParaRPr lang="ja-JP" altLang="en-US" dirty="0">
              <a:solidFill>
                <a:srgbClr val="000000"/>
              </a:solidFill>
              <a:highlight>
                <a:srgbClr val="FFFFFF"/>
              </a:highlight>
              <a:latin typeface="Consolas" panose="020B0609020204030204" pitchFamily="49" charset="0"/>
            </a:endParaRPr>
          </a:p>
          <a:p>
            <a:r>
              <a:rPr lang="en-US" altLang="ja-JP" dirty="0" smtClean="0">
                <a:solidFill>
                  <a:srgbClr val="0000FF"/>
                </a:solidFill>
                <a:highlight>
                  <a:srgbClr val="FFFFFF"/>
                </a:highlight>
                <a:latin typeface="Consolas" panose="020B0609020204030204" pitchFamily="49" charset="0"/>
              </a:rPr>
              <a:t>    //.....</a:t>
            </a:r>
            <a:r>
              <a:rPr lang="ja-JP" altLang="en-US" dirty="0" smtClean="0">
                <a:solidFill>
                  <a:srgbClr val="0000FF"/>
                </a:solidFill>
                <a:highlight>
                  <a:srgbClr val="FFFFFF"/>
                </a:highlight>
                <a:latin typeface="Consolas" panose="020B0609020204030204" pitchFamily="49" charset="0"/>
              </a:rPr>
              <a:t>　以下省略</a:t>
            </a:r>
            <a:r>
              <a:rPr lang="en-US" altLang="ja-JP" dirty="0" smtClean="0">
                <a:solidFill>
                  <a:srgbClr val="0000FF"/>
                </a:solidFill>
                <a:highlight>
                  <a:srgbClr val="FFFFFF"/>
                </a:highlight>
                <a:latin typeface="Consolas" panose="020B0609020204030204" pitchFamily="49" charset="0"/>
              </a:rPr>
              <a:t>…</a:t>
            </a:r>
            <a:endParaRPr lang="en-US" altLang="ja-JP" dirty="0">
              <a:solidFill>
                <a:srgbClr val="000000"/>
              </a:solidFill>
              <a:highlight>
                <a:srgbClr val="FFFFFF"/>
              </a:highlight>
              <a:latin typeface="Consolas" panose="020B0609020204030204" pitchFamily="49" charset="0"/>
            </a:endParaRPr>
          </a:p>
          <a:p>
            <a:r>
              <a:rPr lang="en-US" altLang="ja-JP" dirty="0" smtClean="0">
                <a:solidFill>
                  <a:srgbClr val="000000"/>
                </a:solidFill>
                <a:highlight>
                  <a:srgbClr val="FFFFFF"/>
                </a:highlight>
                <a:latin typeface="Consolas" panose="020B0609020204030204" pitchFamily="49" charset="0"/>
              </a:rPr>
              <a:t>}</a:t>
            </a:r>
            <a:endParaRPr lang="ja-JP" altLang="en-US" dirty="0"/>
          </a:p>
        </p:txBody>
      </p:sp>
    </p:spTree>
    <p:extLst>
      <p:ext uri="{BB962C8B-B14F-4D97-AF65-F5344CB8AC3E}">
        <p14:creationId xmlns:p14="http://schemas.microsoft.com/office/powerpoint/2010/main" val="1831979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73" t="1212" r="928" b="1"/>
          <a:stretch/>
        </p:blipFill>
        <p:spPr>
          <a:xfrm>
            <a:off x="665683" y="1345996"/>
            <a:ext cx="6817767" cy="4024351"/>
          </a:xfrm>
          <a:prstGeom prst="rect">
            <a:avLst/>
          </a:prstGeom>
        </p:spPr>
      </p:pic>
      <p:sp>
        <p:nvSpPr>
          <p:cNvPr id="2" name="Title 1"/>
          <p:cNvSpPr>
            <a:spLocks noGrp="1"/>
          </p:cNvSpPr>
          <p:nvPr>
            <p:ph type="title"/>
          </p:nvPr>
        </p:nvSpPr>
        <p:spPr>
          <a:xfrm>
            <a:off x="596798" y="365125"/>
            <a:ext cx="10515600" cy="1325563"/>
          </a:xfrm>
        </p:spPr>
        <p:txBody>
          <a:bodyPr/>
          <a:lstStyle/>
          <a:p>
            <a:r>
              <a:rPr kumimoji="1" lang="en-US" altLang="ja-JP" dirty="0" smtClean="0"/>
              <a:t>Work3. </a:t>
            </a:r>
            <a:r>
              <a:rPr kumimoji="1" lang="en-US" altLang="ja-JP" dirty="0" err="1" smtClean="0"/>
              <a:t>IJobParallelForTransform</a:t>
            </a:r>
            <a:endParaRPr kumimoji="1" lang="ja-JP" altLang="en-US" dirty="0"/>
          </a:p>
        </p:txBody>
      </p:sp>
      <p:sp>
        <p:nvSpPr>
          <p:cNvPr id="5" name="Rounded Rectangular Callout 4"/>
          <p:cNvSpPr/>
          <p:nvPr/>
        </p:nvSpPr>
        <p:spPr>
          <a:xfrm>
            <a:off x="7557601" y="2724032"/>
            <a:ext cx="4322283" cy="1218861"/>
          </a:xfrm>
          <a:prstGeom prst="wedgeRoundRectCallout">
            <a:avLst>
              <a:gd name="adj1" fmla="val -54291"/>
              <a:gd name="adj2" fmla="val 1268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ja-JP" altLang="en-US" dirty="0" smtClean="0"/>
              <a:t>大量のキャラクターが押し寄せてくるだけです。</a:t>
            </a:r>
            <a:endParaRPr lang="en-US" altLang="ja-JP" dirty="0" smtClean="0"/>
          </a:p>
          <a:p>
            <a:r>
              <a:rPr lang="en-US" altLang="ja-JP" sz="1600" dirty="0" smtClean="0"/>
              <a:t>Job</a:t>
            </a:r>
            <a:r>
              <a:rPr lang="ja-JP" altLang="en-US" sz="1600" dirty="0" smtClean="0"/>
              <a:t>化すれば、</a:t>
            </a:r>
            <a:r>
              <a:rPr kumimoji="1" lang="en-US" altLang="ja-JP" sz="1600" dirty="0" smtClean="0"/>
              <a:t>Galaxy S6</a:t>
            </a:r>
            <a:r>
              <a:rPr kumimoji="1" lang="ja-JP" altLang="en-US" sz="1600" dirty="0" smtClean="0"/>
              <a:t>で </a:t>
            </a:r>
            <a:r>
              <a:rPr kumimoji="1" lang="en-US" altLang="ja-JP" sz="1600" dirty="0" smtClean="0"/>
              <a:t>3</a:t>
            </a:r>
            <a:r>
              <a:rPr lang="en-US" altLang="ja-JP" sz="1600" dirty="0" smtClean="0"/>
              <a:t>0</a:t>
            </a:r>
            <a:r>
              <a:rPr kumimoji="1" lang="en-US" altLang="ja-JP" sz="1600" dirty="0" smtClean="0"/>
              <a:t>FPS</a:t>
            </a:r>
            <a:r>
              <a:rPr kumimoji="1" lang="ja-JP" altLang="en-US" sz="1600" dirty="0" smtClean="0"/>
              <a:t>前後で動作します</a:t>
            </a:r>
            <a:endParaRPr kumimoji="1" lang="ja-JP" altLang="en-US" sz="1600" dirty="0"/>
          </a:p>
        </p:txBody>
      </p:sp>
      <p:sp>
        <p:nvSpPr>
          <p:cNvPr id="6" name="Rectangle 5"/>
          <p:cNvSpPr/>
          <p:nvPr/>
        </p:nvSpPr>
        <p:spPr>
          <a:xfrm>
            <a:off x="596798" y="5454513"/>
            <a:ext cx="8188757" cy="646331"/>
          </a:xfrm>
          <a:prstGeom prst="rect">
            <a:avLst/>
          </a:prstGeom>
        </p:spPr>
        <p:txBody>
          <a:bodyPr wrap="square">
            <a:spAutoFit/>
          </a:bodyPr>
          <a:lstStyle/>
          <a:p>
            <a:r>
              <a:rPr lang="ja-JP" altLang="en-US" dirty="0"/>
              <a:t>キャラクタ</a:t>
            </a:r>
            <a:r>
              <a:rPr lang="ja-JP" altLang="en-US" dirty="0" smtClean="0"/>
              <a:t>ーはそれぞれ </a:t>
            </a:r>
            <a:r>
              <a:rPr lang="en-US" altLang="ja-JP" dirty="0" err="1" smtClean="0"/>
              <a:t>GameObject</a:t>
            </a:r>
            <a:r>
              <a:rPr lang="ja-JP" altLang="en-US" dirty="0" smtClean="0"/>
              <a:t>です。</a:t>
            </a:r>
            <a:endParaRPr lang="en-US" altLang="ja-JP" dirty="0" smtClean="0"/>
          </a:p>
          <a:p>
            <a:r>
              <a:rPr lang="en-US" altLang="ja-JP" dirty="0" smtClean="0"/>
              <a:t>Transform</a:t>
            </a:r>
            <a:r>
              <a:rPr lang="ja-JP" altLang="en-US" dirty="0" smtClean="0"/>
              <a:t>更新を</a:t>
            </a:r>
            <a:r>
              <a:rPr lang="en-US" altLang="ja-JP" dirty="0" err="1" smtClean="0"/>
              <a:t>IJobParallelForTransform</a:t>
            </a:r>
            <a:r>
              <a:rPr lang="ja-JP" altLang="en-US" dirty="0" smtClean="0"/>
              <a:t>を利用して、</a:t>
            </a:r>
            <a:r>
              <a:rPr lang="en-US" altLang="ja-JP" dirty="0" smtClean="0"/>
              <a:t>Job</a:t>
            </a:r>
            <a:r>
              <a:rPr lang="ja-JP" altLang="en-US" dirty="0" smtClean="0"/>
              <a:t>化しましょう</a:t>
            </a:r>
            <a:endParaRPr lang="ja-JP" altLang="en-US" dirty="0"/>
          </a:p>
        </p:txBody>
      </p:sp>
    </p:spTree>
    <p:extLst>
      <p:ext uri="{BB962C8B-B14F-4D97-AF65-F5344CB8AC3E}">
        <p14:creationId xmlns:p14="http://schemas.microsoft.com/office/powerpoint/2010/main" val="3974095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Work3CharaManager.cs </a:t>
            </a:r>
            <a:r>
              <a:rPr kumimoji="1" lang="ja-JP" altLang="en-US" dirty="0" smtClean="0"/>
              <a:t>のここを</a:t>
            </a:r>
            <a:r>
              <a:rPr kumimoji="1" lang="en-US" altLang="ja-JP" dirty="0" smtClean="0"/>
              <a:t>Job</a:t>
            </a:r>
            <a:r>
              <a:rPr kumimoji="1" lang="ja-JP" altLang="en-US" dirty="0" smtClean="0"/>
              <a:t>化</a:t>
            </a:r>
            <a:endParaRPr kumimoji="1" lang="ja-JP" altLang="en-US" dirty="0"/>
          </a:p>
        </p:txBody>
      </p:sp>
      <p:sp>
        <p:nvSpPr>
          <p:cNvPr id="3" name="Rectangle 2"/>
          <p:cNvSpPr/>
          <p:nvPr/>
        </p:nvSpPr>
        <p:spPr>
          <a:xfrm>
            <a:off x="838200" y="1690688"/>
            <a:ext cx="11377443" cy="3785652"/>
          </a:xfrm>
          <a:prstGeom prst="rect">
            <a:avLst/>
          </a:prstGeom>
        </p:spPr>
        <p:txBody>
          <a:bodyPr wrap="square">
            <a:spAutoFit/>
          </a:bodyPr>
          <a:lstStyle/>
          <a:p>
            <a:r>
              <a:rPr lang="en-US" altLang="ja-JP" sz="1600" dirty="0" smtClean="0">
                <a:solidFill>
                  <a:srgbClr val="008000"/>
                </a:solidFill>
                <a:highlight>
                  <a:srgbClr val="FFFFFF"/>
                </a:highlight>
                <a:latin typeface="Consolas" panose="020B0609020204030204" pitchFamily="49" charset="0"/>
              </a:rPr>
              <a:t>// void Update()</a:t>
            </a:r>
            <a:r>
              <a:rPr lang="ja-JP" altLang="en-US" sz="1600" dirty="0" smtClean="0">
                <a:solidFill>
                  <a:srgbClr val="008000"/>
                </a:solidFill>
                <a:highlight>
                  <a:srgbClr val="FFFFFF"/>
                </a:highlight>
                <a:latin typeface="Consolas" panose="020B0609020204030204" pitchFamily="49" charset="0"/>
              </a:rPr>
              <a:t>関数内にて</a:t>
            </a:r>
            <a:endParaRPr lang="en-US" altLang="ja-JP" sz="1600" dirty="0" smtClean="0">
              <a:solidFill>
                <a:srgbClr val="008000"/>
              </a:solidFill>
              <a:highlight>
                <a:srgbClr val="FFFFFF"/>
              </a:highlight>
              <a:latin typeface="Consolas" panose="020B0609020204030204" pitchFamily="49" charset="0"/>
            </a:endParaRPr>
          </a:p>
          <a:p>
            <a:r>
              <a:rPr lang="en-US" altLang="ja-JP" sz="1600" dirty="0" smtClean="0">
                <a:solidFill>
                  <a:srgbClr val="008000"/>
                </a:solidFill>
                <a:highlight>
                  <a:srgbClr val="FFFFFF"/>
                </a:highlight>
                <a:latin typeface="Consolas" panose="020B0609020204030204" pitchFamily="49" charset="0"/>
              </a:rPr>
              <a:t>// </a:t>
            </a:r>
            <a:r>
              <a:rPr lang="ja-JP" altLang="en-US" sz="1600" dirty="0">
                <a:solidFill>
                  <a:srgbClr val="008000"/>
                </a:solidFill>
                <a:highlight>
                  <a:srgbClr val="FFFFFF"/>
                </a:highlight>
                <a:latin typeface="Consolas" panose="020B0609020204030204" pitchFamily="49" charset="0"/>
              </a:rPr>
              <a:t>全キャラクターの移動処理を行います</a:t>
            </a:r>
            <a:endParaRPr lang="ja-JP" altLang="en-US" sz="1600" dirty="0">
              <a:solidFill>
                <a:srgbClr val="000000"/>
              </a:solidFill>
              <a:highlight>
                <a:srgbClr val="FFFFFF"/>
              </a:highlight>
              <a:latin typeface="Consolas" panose="020B0609020204030204" pitchFamily="49" charset="0"/>
            </a:endParaRPr>
          </a:p>
          <a:p>
            <a:r>
              <a:rPr lang="en-US" altLang="ja-JP" sz="1600" dirty="0" smtClean="0">
                <a:solidFill>
                  <a:srgbClr val="008000"/>
                </a:solidFill>
                <a:highlight>
                  <a:srgbClr val="FFFFFF"/>
                </a:highlight>
                <a:latin typeface="Consolas" panose="020B0609020204030204" pitchFamily="49" charset="0"/>
              </a:rPr>
              <a:t>// </a:t>
            </a:r>
            <a:r>
              <a:rPr lang="en-US" altLang="ja-JP" sz="1600" dirty="0">
                <a:solidFill>
                  <a:srgbClr val="008000"/>
                </a:solidFill>
                <a:highlight>
                  <a:srgbClr val="FFFFFF"/>
                </a:highlight>
                <a:latin typeface="Consolas" panose="020B0609020204030204" pitchFamily="49" charset="0"/>
              </a:rPr>
              <a:t>[</a:t>
            </a:r>
            <a:r>
              <a:rPr lang="ja-JP" altLang="en-US" sz="1600" dirty="0">
                <a:solidFill>
                  <a:srgbClr val="008000"/>
                </a:solidFill>
                <a:highlight>
                  <a:srgbClr val="FFFFFF"/>
                </a:highlight>
                <a:latin typeface="Consolas" panose="020B0609020204030204" pitchFamily="49" charset="0"/>
              </a:rPr>
              <a:t>課題</a:t>
            </a:r>
            <a:r>
              <a:rPr lang="en-US" altLang="ja-JP" sz="1600" dirty="0">
                <a:solidFill>
                  <a:srgbClr val="008000"/>
                </a:solidFill>
                <a:highlight>
                  <a:srgbClr val="FFFFFF"/>
                </a:highlight>
                <a:latin typeface="Consolas" panose="020B0609020204030204" pitchFamily="49" charset="0"/>
              </a:rPr>
              <a:t>]</a:t>
            </a:r>
            <a:r>
              <a:rPr lang="ja-JP" altLang="en-US" sz="1600" dirty="0">
                <a:solidFill>
                  <a:srgbClr val="008000"/>
                </a:solidFill>
                <a:highlight>
                  <a:srgbClr val="FFFFFF"/>
                </a:highlight>
                <a:latin typeface="Consolas" panose="020B0609020204030204" pitchFamily="49" charset="0"/>
              </a:rPr>
              <a:t>ここもうまく計算処理を並行して出来るように</a:t>
            </a:r>
            <a:endParaRPr lang="ja-JP" altLang="en-US" sz="1600" dirty="0">
              <a:solidFill>
                <a:srgbClr val="000000"/>
              </a:solidFill>
              <a:highlight>
                <a:srgbClr val="FFFFFF"/>
              </a:highlight>
              <a:latin typeface="Consolas" panose="020B0609020204030204" pitchFamily="49" charset="0"/>
            </a:endParaRPr>
          </a:p>
          <a:p>
            <a:r>
              <a:rPr lang="en-US" altLang="ja-JP" sz="1600" dirty="0" smtClean="0">
                <a:solidFill>
                  <a:srgbClr val="000000"/>
                </a:solidFill>
                <a:highlight>
                  <a:srgbClr val="FFFFFF"/>
                </a:highlight>
                <a:latin typeface="Consolas" panose="020B0609020204030204" pitchFamily="49" charset="0"/>
              </a:rPr>
              <a:t>Vector3 </a:t>
            </a:r>
            <a:r>
              <a:rPr lang="en-US" altLang="ja-JP" sz="1600" dirty="0" err="1">
                <a:solidFill>
                  <a:srgbClr val="000000"/>
                </a:solidFill>
                <a:highlight>
                  <a:srgbClr val="FFFFFF"/>
                </a:highlight>
                <a:latin typeface="Consolas" panose="020B0609020204030204" pitchFamily="49" charset="0"/>
              </a:rPr>
              <a:t>cameraPosition</a:t>
            </a:r>
            <a:r>
              <a:rPr lang="en-US" altLang="ja-JP" sz="1600" dirty="0">
                <a:solidFill>
                  <a:srgbClr val="000000"/>
                </a:solidFill>
                <a:highlight>
                  <a:srgbClr val="FFFFFF"/>
                </a:highlight>
                <a:latin typeface="Consolas" panose="020B0609020204030204" pitchFamily="49" charset="0"/>
              </a:rPr>
              <a:t> = </a:t>
            </a:r>
            <a:r>
              <a:rPr lang="en-US" altLang="ja-JP" sz="1600" dirty="0" err="1">
                <a:solidFill>
                  <a:srgbClr val="000000"/>
                </a:solidFill>
                <a:highlight>
                  <a:srgbClr val="FFFFFF"/>
                </a:highlight>
                <a:latin typeface="Consolas" panose="020B0609020204030204" pitchFamily="49" charset="0"/>
              </a:rPr>
              <a:t>Camera.main.transform.position</a:t>
            </a:r>
            <a:r>
              <a:rPr lang="en-US" altLang="ja-JP" sz="1600" dirty="0">
                <a:solidFill>
                  <a:srgbClr val="000000"/>
                </a:solidFill>
                <a:highlight>
                  <a:srgbClr val="FFFFFF"/>
                </a:highlight>
                <a:latin typeface="Consolas" panose="020B0609020204030204" pitchFamily="49" charset="0"/>
              </a:rPr>
              <a:t>;</a:t>
            </a:r>
          </a:p>
          <a:p>
            <a:r>
              <a:rPr lang="en-US" altLang="ja-JP" sz="1600" dirty="0" err="1" smtClean="0">
                <a:solidFill>
                  <a:srgbClr val="000000"/>
                </a:solidFill>
                <a:highlight>
                  <a:srgbClr val="FFFFFF"/>
                </a:highlight>
                <a:latin typeface="Consolas" panose="020B0609020204030204" pitchFamily="49" charset="0"/>
              </a:rPr>
              <a:t>cameraPosition.y</a:t>
            </a:r>
            <a:r>
              <a:rPr lang="en-US" altLang="ja-JP" sz="1600" dirty="0" smtClean="0">
                <a:solidFill>
                  <a:srgbClr val="000000"/>
                </a:solidFill>
                <a:highlight>
                  <a:srgbClr val="FFFFFF"/>
                </a:highlight>
                <a:latin typeface="Consolas" panose="020B0609020204030204" pitchFamily="49" charset="0"/>
              </a:rPr>
              <a:t> </a:t>
            </a:r>
            <a:r>
              <a:rPr lang="en-US" altLang="ja-JP" sz="1600" dirty="0">
                <a:solidFill>
                  <a:srgbClr val="000000"/>
                </a:solidFill>
                <a:highlight>
                  <a:srgbClr val="FFFFFF"/>
                </a:highlight>
                <a:latin typeface="Consolas" panose="020B0609020204030204" pitchFamily="49" charset="0"/>
              </a:rPr>
              <a:t>= 0.5f;</a:t>
            </a:r>
          </a:p>
          <a:p>
            <a:r>
              <a:rPr lang="nn-NO" altLang="ja-JP" sz="1600" dirty="0" smtClean="0">
                <a:solidFill>
                  <a:srgbClr val="0000FF"/>
                </a:solidFill>
                <a:highlight>
                  <a:srgbClr val="FFFFFF"/>
                </a:highlight>
                <a:latin typeface="Consolas" panose="020B0609020204030204" pitchFamily="49" charset="0"/>
              </a:rPr>
              <a:t>for</a:t>
            </a:r>
            <a:r>
              <a:rPr lang="nn-NO" altLang="ja-JP" sz="1600" dirty="0" smtClean="0">
                <a:solidFill>
                  <a:srgbClr val="000000"/>
                </a:solidFill>
                <a:highlight>
                  <a:srgbClr val="FFFFFF"/>
                </a:highlight>
                <a:latin typeface="Consolas" panose="020B0609020204030204" pitchFamily="49" charset="0"/>
              </a:rPr>
              <a:t> </a:t>
            </a:r>
            <a:r>
              <a:rPr lang="nn-NO" altLang="ja-JP" sz="1600" dirty="0">
                <a:solidFill>
                  <a:srgbClr val="000000"/>
                </a:solidFill>
                <a:highlight>
                  <a:srgbClr val="FFFFFF"/>
                </a:highlight>
                <a:latin typeface="Consolas" panose="020B0609020204030204" pitchFamily="49" charset="0"/>
              </a:rPr>
              <a:t>(</a:t>
            </a:r>
            <a:r>
              <a:rPr lang="nn-NO" altLang="ja-JP" sz="1600" dirty="0">
                <a:solidFill>
                  <a:srgbClr val="0000FF"/>
                </a:solidFill>
                <a:highlight>
                  <a:srgbClr val="FFFFFF"/>
                </a:highlight>
                <a:latin typeface="Consolas" panose="020B0609020204030204" pitchFamily="49" charset="0"/>
              </a:rPr>
              <a:t>int</a:t>
            </a:r>
            <a:r>
              <a:rPr lang="nn-NO" altLang="ja-JP" sz="1600" dirty="0">
                <a:solidFill>
                  <a:srgbClr val="000000"/>
                </a:solidFill>
                <a:highlight>
                  <a:srgbClr val="FFFFFF"/>
                </a:highlight>
                <a:latin typeface="Consolas" panose="020B0609020204030204" pitchFamily="49" charset="0"/>
              </a:rPr>
              <a:t> i = 0; i &lt; characterNum; ++i)</a:t>
            </a:r>
          </a:p>
          <a:p>
            <a:r>
              <a:rPr lang="en-US" altLang="ja-JP" sz="1600" dirty="0" smtClean="0">
                <a:solidFill>
                  <a:srgbClr val="000000"/>
                </a:solidFill>
                <a:highlight>
                  <a:srgbClr val="FFFFFF"/>
                </a:highlight>
                <a:latin typeface="Consolas" panose="020B0609020204030204" pitchFamily="49" charset="0"/>
              </a:rPr>
              <a:t>{</a:t>
            </a:r>
            <a:endParaRPr lang="en-US" altLang="ja-JP" sz="1600" dirty="0">
              <a:solidFill>
                <a:srgbClr val="000000"/>
              </a:solidFill>
              <a:highlight>
                <a:srgbClr val="FFFFFF"/>
              </a:highlight>
              <a:latin typeface="Consolas" panose="020B0609020204030204" pitchFamily="49" charset="0"/>
            </a:endParaRPr>
          </a:p>
          <a:p>
            <a:r>
              <a:rPr lang="en-US" altLang="ja-JP" sz="1600" dirty="0" smtClean="0">
                <a:solidFill>
                  <a:srgbClr val="000000"/>
                </a:solidFill>
                <a:highlight>
                  <a:srgbClr val="FFFFFF"/>
                </a:highlight>
                <a:latin typeface="Consolas" panose="020B0609020204030204" pitchFamily="49" charset="0"/>
              </a:rPr>
              <a:t>    Vector3 </a:t>
            </a:r>
            <a:r>
              <a:rPr lang="en-US" altLang="ja-JP" sz="1600" dirty="0">
                <a:solidFill>
                  <a:srgbClr val="000000"/>
                </a:solidFill>
                <a:highlight>
                  <a:srgbClr val="FFFFFF"/>
                </a:highlight>
                <a:latin typeface="Consolas" panose="020B0609020204030204" pitchFamily="49" charset="0"/>
              </a:rPr>
              <a:t>delta = </a:t>
            </a:r>
            <a:r>
              <a:rPr lang="en-US" altLang="ja-JP" sz="1600" dirty="0">
                <a:solidFill>
                  <a:srgbClr val="0000FF"/>
                </a:solidFill>
                <a:highlight>
                  <a:srgbClr val="FFFFFF"/>
                </a:highlight>
                <a:latin typeface="Consolas" panose="020B0609020204030204" pitchFamily="49" charset="0"/>
              </a:rPr>
              <a:t>new</a:t>
            </a:r>
            <a:r>
              <a:rPr lang="en-US" altLang="ja-JP" sz="1600" dirty="0">
                <a:solidFill>
                  <a:srgbClr val="000000"/>
                </a:solidFill>
                <a:highlight>
                  <a:srgbClr val="FFFFFF"/>
                </a:highlight>
                <a:latin typeface="Consolas" panose="020B0609020204030204" pitchFamily="49" charset="0"/>
              </a:rPr>
              <a:t> Vector3( </a:t>
            </a:r>
            <a:r>
              <a:rPr lang="en-US" altLang="ja-JP" sz="1600" dirty="0" err="1">
                <a:solidFill>
                  <a:srgbClr val="000000"/>
                </a:solidFill>
                <a:highlight>
                  <a:srgbClr val="FFFFFF"/>
                </a:highlight>
                <a:latin typeface="Consolas" panose="020B0609020204030204" pitchFamily="49" charset="0"/>
              </a:rPr>
              <a:t>Mathf.Sin</a:t>
            </a:r>
            <a:r>
              <a:rPr lang="en-US" altLang="ja-JP" sz="1600" dirty="0">
                <a:solidFill>
                  <a:srgbClr val="000000"/>
                </a:solidFill>
                <a:highlight>
                  <a:srgbClr val="FFFFFF"/>
                </a:highlight>
                <a:latin typeface="Consolas" panose="020B0609020204030204" pitchFamily="49" charset="0"/>
              </a:rPr>
              <a:t>(</a:t>
            </a:r>
            <a:r>
              <a:rPr lang="en-US" altLang="ja-JP" sz="1600" dirty="0" err="1">
                <a:solidFill>
                  <a:srgbClr val="000000"/>
                </a:solidFill>
                <a:highlight>
                  <a:srgbClr val="FFFFFF"/>
                </a:highlight>
                <a:latin typeface="Consolas" panose="020B0609020204030204" pitchFamily="49" charset="0"/>
              </a:rPr>
              <a:t>Time.realtimeSinceStartup</a:t>
            </a:r>
            <a:r>
              <a:rPr lang="en-US" altLang="ja-JP" sz="1600" dirty="0">
                <a:solidFill>
                  <a:srgbClr val="000000"/>
                </a:solidFill>
                <a:highlight>
                  <a:srgbClr val="FFFFFF"/>
                </a:highlight>
                <a:latin typeface="Consolas" panose="020B0609020204030204" pitchFamily="49" charset="0"/>
              </a:rPr>
              <a:t> + </a:t>
            </a:r>
            <a:r>
              <a:rPr lang="en-US" altLang="ja-JP" sz="1600" dirty="0" err="1">
                <a:solidFill>
                  <a:srgbClr val="000000"/>
                </a:solidFill>
                <a:highlight>
                  <a:srgbClr val="FFFFFF"/>
                </a:highlight>
                <a:latin typeface="Consolas" panose="020B0609020204030204" pitchFamily="49" charset="0"/>
              </a:rPr>
              <a:t>i</a:t>
            </a:r>
            <a:r>
              <a:rPr lang="en-US" altLang="ja-JP" sz="1600" dirty="0">
                <a:solidFill>
                  <a:srgbClr val="000000"/>
                </a:solidFill>
                <a:highlight>
                  <a:srgbClr val="FFFFFF"/>
                </a:highlight>
                <a:latin typeface="Consolas" panose="020B0609020204030204" pitchFamily="49" charset="0"/>
              </a:rPr>
              <a:t> ) * 0.8f ,0.0f, -1);</a:t>
            </a:r>
          </a:p>
          <a:p>
            <a:r>
              <a:rPr lang="en-US" altLang="ja-JP" sz="1600" dirty="0" smtClean="0">
                <a:solidFill>
                  <a:srgbClr val="000000"/>
                </a:solidFill>
                <a:highlight>
                  <a:srgbClr val="FFFFFF"/>
                </a:highlight>
                <a:latin typeface="Consolas" panose="020B0609020204030204" pitchFamily="49" charset="0"/>
              </a:rPr>
              <a:t>    </a:t>
            </a:r>
            <a:r>
              <a:rPr lang="en-US" altLang="ja-JP" sz="1600" dirty="0" err="1" smtClean="0">
                <a:solidFill>
                  <a:srgbClr val="000000"/>
                </a:solidFill>
                <a:highlight>
                  <a:srgbClr val="FFFFFF"/>
                </a:highlight>
                <a:latin typeface="Consolas" panose="020B0609020204030204" pitchFamily="49" charset="0"/>
              </a:rPr>
              <a:t>characterTransforms</a:t>
            </a:r>
            <a:r>
              <a:rPr lang="en-US" altLang="ja-JP" sz="1600" dirty="0" smtClean="0">
                <a:solidFill>
                  <a:srgbClr val="000000"/>
                </a:solidFill>
                <a:highlight>
                  <a:srgbClr val="FFFFFF"/>
                </a:highlight>
                <a:latin typeface="Consolas" panose="020B0609020204030204" pitchFamily="49" charset="0"/>
              </a:rPr>
              <a:t>[</a:t>
            </a:r>
            <a:r>
              <a:rPr lang="en-US" altLang="ja-JP" sz="1600" dirty="0" err="1" smtClean="0">
                <a:solidFill>
                  <a:srgbClr val="000000"/>
                </a:solidFill>
                <a:highlight>
                  <a:srgbClr val="FFFFFF"/>
                </a:highlight>
                <a:latin typeface="Consolas" panose="020B0609020204030204" pitchFamily="49" charset="0"/>
              </a:rPr>
              <a:t>i</a:t>
            </a:r>
            <a:r>
              <a:rPr lang="en-US" altLang="ja-JP" sz="1600" dirty="0">
                <a:solidFill>
                  <a:srgbClr val="000000"/>
                </a:solidFill>
                <a:highlight>
                  <a:srgbClr val="FFFFFF"/>
                </a:highlight>
                <a:latin typeface="Consolas" panose="020B0609020204030204" pitchFamily="49" charset="0"/>
              </a:rPr>
              <a:t>].position = </a:t>
            </a:r>
            <a:r>
              <a:rPr lang="en-US" altLang="ja-JP" sz="1600" dirty="0" err="1">
                <a:solidFill>
                  <a:srgbClr val="000000"/>
                </a:solidFill>
                <a:highlight>
                  <a:srgbClr val="FFFFFF"/>
                </a:highlight>
                <a:latin typeface="Consolas" panose="020B0609020204030204" pitchFamily="49" charset="0"/>
              </a:rPr>
              <a:t>characterTransforms</a:t>
            </a:r>
            <a:r>
              <a:rPr lang="en-US" altLang="ja-JP" sz="1600" dirty="0">
                <a:solidFill>
                  <a:srgbClr val="000000"/>
                </a:solidFill>
                <a:highlight>
                  <a:srgbClr val="FFFFFF"/>
                </a:highlight>
                <a:latin typeface="Consolas" panose="020B0609020204030204" pitchFamily="49" charset="0"/>
              </a:rPr>
              <a:t>[</a:t>
            </a:r>
            <a:r>
              <a:rPr lang="en-US" altLang="ja-JP" sz="1600" dirty="0" err="1">
                <a:solidFill>
                  <a:srgbClr val="000000"/>
                </a:solidFill>
                <a:highlight>
                  <a:srgbClr val="FFFFFF"/>
                </a:highlight>
                <a:latin typeface="Consolas" panose="020B0609020204030204" pitchFamily="49" charset="0"/>
              </a:rPr>
              <a:t>i</a:t>
            </a:r>
            <a:r>
              <a:rPr lang="en-US" altLang="ja-JP" sz="1600" dirty="0">
                <a:solidFill>
                  <a:srgbClr val="000000"/>
                </a:solidFill>
                <a:highlight>
                  <a:srgbClr val="FFFFFF"/>
                </a:highlight>
                <a:latin typeface="Consolas" panose="020B0609020204030204" pitchFamily="49" charset="0"/>
              </a:rPr>
              <a:t>].position + delta * </a:t>
            </a:r>
            <a:r>
              <a:rPr lang="en-US" altLang="ja-JP" sz="1600" dirty="0" err="1">
                <a:solidFill>
                  <a:srgbClr val="000000"/>
                </a:solidFill>
                <a:highlight>
                  <a:srgbClr val="FFFFFF"/>
                </a:highlight>
                <a:latin typeface="Consolas" panose="020B0609020204030204" pitchFamily="49" charset="0"/>
              </a:rPr>
              <a:t>Time.deltaTime</a:t>
            </a:r>
            <a:r>
              <a:rPr lang="en-US" altLang="ja-JP" sz="1600" dirty="0">
                <a:solidFill>
                  <a:srgbClr val="000000"/>
                </a:solidFill>
                <a:highlight>
                  <a:srgbClr val="FFFFFF"/>
                </a:highlight>
                <a:latin typeface="Consolas" panose="020B0609020204030204" pitchFamily="49" charset="0"/>
              </a:rPr>
              <a:t>;</a:t>
            </a:r>
          </a:p>
          <a:p>
            <a:r>
              <a:rPr lang="en-US" altLang="ja-JP" sz="1600" dirty="0" smtClean="0">
                <a:solidFill>
                  <a:srgbClr val="000000"/>
                </a:solidFill>
                <a:highlight>
                  <a:srgbClr val="FFFFFF"/>
                </a:highlight>
                <a:latin typeface="Consolas" panose="020B0609020204030204" pitchFamily="49" charset="0"/>
              </a:rPr>
              <a:t>    </a:t>
            </a:r>
            <a:r>
              <a:rPr lang="en-US" altLang="ja-JP" sz="1600" dirty="0" smtClean="0">
                <a:solidFill>
                  <a:srgbClr val="0000FF"/>
                </a:solidFill>
                <a:highlight>
                  <a:srgbClr val="FFFFFF"/>
                </a:highlight>
                <a:latin typeface="Consolas" panose="020B0609020204030204" pitchFamily="49" charset="0"/>
              </a:rPr>
              <a:t>if</a:t>
            </a:r>
            <a:r>
              <a:rPr lang="en-US" altLang="ja-JP" sz="1600" dirty="0" smtClean="0">
                <a:solidFill>
                  <a:srgbClr val="000000"/>
                </a:solidFill>
                <a:highlight>
                  <a:srgbClr val="FFFFFF"/>
                </a:highlight>
                <a:latin typeface="Consolas" panose="020B0609020204030204" pitchFamily="49" charset="0"/>
              </a:rPr>
              <a:t> </a:t>
            </a:r>
            <a:r>
              <a:rPr lang="en-US" altLang="ja-JP" sz="1600" dirty="0">
                <a:solidFill>
                  <a:srgbClr val="000000"/>
                </a:solidFill>
                <a:highlight>
                  <a:srgbClr val="FFFFFF"/>
                </a:highlight>
                <a:latin typeface="Consolas" panose="020B0609020204030204" pitchFamily="49" charset="0"/>
              </a:rPr>
              <a:t>(</a:t>
            </a:r>
            <a:r>
              <a:rPr lang="en-US" altLang="ja-JP" sz="1600" dirty="0" err="1">
                <a:solidFill>
                  <a:srgbClr val="000000"/>
                </a:solidFill>
                <a:highlight>
                  <a:srgbClr val="FFFFFF"/>
                </a:highlight>
                <a:latin typeface="Consolas" panose="020B0609020204030204" pitchFamily="49" charset="0"/>
              </a:rPr>
              <a:t>characterTransforms</a:t>
            </a:r>
            <a:r>
              <a:rPr lang="en-US" altLang="ja-JP" sz="1600" dirty="0">
                <a:solidFill>
                  <a:srgbClr val="000000"/>
                </a:solidFill>
                <a:highlight>
                  <a:srgbClr val="FFFFFF"/>
                </a:highlight>
                <a:latin typeface="Consolas" panose="020B0609020204030204" pitchFamily="49" charset="0"/>
              </a:rPr>
              <a:t>[</a:t>
            </a:r>
            <a:r>
              <a:rPr lang="en-US" altLang="ja-JP" sz="1600" dirty="0" err="1">
                <a:solidFill>
                  <a:srgbClr val="000000"/>
                </a:solidFill>
                <a:highlight>
                  <a:srgbClr val="FFFFFF"/>
                </a:highlight>
                <a:latin typeface="Consolas" panose="020B0609020204030204" pitchFamily="49" charset="0"/>
              </a:rPr>
              <a:t>i</a:t>
            </a:r>
            <a:r>
              <a:rPr lang="en-US" altLang="ja-JP" sz="1600" dirty="0">
                <a:solidFill>
                  <a:srgbClr val="000000"/>
                </a:solidFill>
                <a:highlight>
                  <a:srgbClr val="FFFFFF"/>
                </a:highlight>
                <a:latin typeface="Consolas" panose="020B0609020204030204" pitchFamily="49" charset="0"/>
              </a:rPr>
              <a:t>].</a:t>
            </a:r>
            <a:r>
              <a:rPr lang="en-US" altLang="ja-JP" sz="1600" dirty="0" err="1">
                <a:solidFill>
                  <a:srgbClr val="000000"/>
                </a:solidFill>
                <a:highlight>
                  <a:srgbClr val="FFFFFF"/>
                </a:highlight>
                <a:latin typeface="Consolas" panose="020B0609020204030204" pitchFamily="49" charset="0"/>
              </a:rPr>
              <a:t>position.z</a:t>
            </a:r>
            <a:r>
              <a:rPr lang="en-US" altLang="ja-JP" sz="1600" dirty="0">
                <a:solidFill>
                  <a:srgbClr val="000000"/>
                </a:solidFill>
                <a:highlight>
                  <a:srgbClr val="FFFFFF"/>
                </a:highlight>
                <a:latin typeface="Consolas" panose="020B0609020204030204" pitchFamily="49" charset="0"/>
              </a:rPr>
              <a:t> &lt; -15.0f)</a:t>
            </a:r>
          </a:p>
          <a:p>
            <a:r>
              <a:rPr lang="en-US" altLang="ja-JP" sz="1600" dirty="0">
                <a:solidFill>
                  <a:srgbClr val="000000"/>
                </a:solidFill>
                <a:highlight>
                  <a:srgbClr val="FFFFFF"/>
                </a:highlight>
                <a:latin typeface="Consolas" panose="020B0609020204030204" pitchFamily="49" charset="0"/>
              </a:rPr>
              <a:t> </a:t>
            </a:r>
            <a:r>
              <a:rPr lang="en-US" altLang="ja-JP" sz="1600" dirty="0" smtClean="0">
                <a:solidFill>
                  <a:srgbClr val="000000"/>
                </a:solidFill>
                <a:highlight>
                  <a:srgbClr val="FFFFFF"/>
                </a:highlight>
                <a:latin typeface="Consolas" panose="020B0609020204030204" pitchFamily="49" charset="0"/>
              </a:rPr>
              <a:t>   {</a:t>
            </a:r>
            <a:endParaRPr lang="en-US" altLang="ja-JP" sz="1600" dirty="0">
              <a:solidFill>
                <a:srgbClr val="000000"/>
              </a:solidFill>
              <a:highlight>
                <a:srgbClr val="FFFFFF"/>
              </a:highlight>
              <a:latin typeface="Consolas" panose="020B0609020204030204" pitchFamily="49" charset="0"/>
            </a:endParaRPr>
          </a:p>
          <a:p>
            <a:r>
              <a:rPr lang="en-US" altLang="ja-JP" sz="1600" dirty="0" smtClean="0">
                <a:solidFill>
                  <a:srgbClr val="000000"/>
                </a:solidFill>
                <a:highlight>
                  <a:srgbClr val="FFFFFF"/>
                </a:highlight>
                <a:latin typeface="Consolas" panose="020B0609020204030204" pitchFamily="49" charset="0"/>
              </a:rPr>
              <a:t>        </a:t>
            </a:r>
            <a:r>
              <a:rPr lang="en-US" altLang="ja-JP" sz="1600" dirty="0" err="1" smtClean="0">
                <a:solidFill>
                  <a:srgbClr val="000000"/>
                </a:solidFill>
                <a:highlight>
                  <a:srgbClr val="FFFFFF"/>
                </a:highlight>
                <a:latin typeface="Consolas" panose="020B0609020204030204" pitchFamily="49" charset="0"/>
              </a:rPr>
              <a:t>characterTransforms</a:t>
            </a:r>
            <a:r>
              <a:rPr lang="en-US" altLang="ja-JP" sz="1600" dirty="0" smtClean="0">
                <a:solidFill>
                  <a:srgbClr val="000000"/>
                </a:solidFill>
                <a:highlight>
                  <a:srgbClr val="FFFFFF"/>
                </a:highlight>
                <a:latin typeface="Consolas" panose="020B0609020204030204" pitchFamily="49" charset="0"/>
              </a:rPr>
              <a:t>[</a:t>
            </a:r>
            <a:r>
              <a:rPr lang="en-US" altLang="ja-JP" sz="1600" dirty="0" err="1" smtClean="0">
                <a:solidFill>
                  <a:srgbClr val="000000"/>
                </a:solidFill>
                <a:highlight>
                  <a:srgbClr val="FFFFFF"/>
                </a:highlight>
                <a:latin typeface="Consolas" panose="020B0609020204030204" pitchFamily="49" charset="0"/>
              </a:rPr>
              <a:t>i</a:t>
            </a:r>
            <a:r>
              <a:rPr lang="en-US" altLang="ja-JP" sz="1600" dirty="0">
                <a:solidFill>
                  <a:srgbClr val="000000"/>
                </a:solidFill>
                <a:highlight>
                  <a:srgbClr val="FFFFFF"/>
                </a:highlight>
                <a:latin typeface="Consolas" panose="020B0609020204030204" pitchFamily="49" charset="0"/>
              </a:rPr>
              <a:t>].position = </a:t>
            </a:r>
            <a:r>
              <a:rPr lang="en-US" altLang="ja-JP" sz="1600" dirty="0" smtClean="0">
                <a:solidFill>
                  <a:srgbClr val="000000"/>
                </a:solidFill>
                <a:highlight>
                  <a:srgbClr val="FFFFFF"/>
                </a:highlight>
                <a:latin typeface="Consolas" panose="020B0609020204030204" pitchFamily="49" charset="0"/>
              </a:rPr>
              <a:t>...</a:t>
            </a:r>
            <a:r>
              <a:rPr lang="ja-JP" altLang="en-US" sz="1600" dirty="0" smtClean="0">
                <a:solidFill>
                  <a:srgbClr val="000000"/>
                </a:solidFill>
                <a:highlight>
                  <a:srgbClr val="FFFFFF"/>
                </a:highlight>
                <a:latin typeface="Consolas" panose="020B0609020204030204" pitchFamily="49" charset="0"/>
              </a:rPr>
              <a:t>長くて改行してしまったので省略</a:t>
            </a:r>
            <a:endParaRPr lang="en-US" altLang="ja-JP" sz="1600" dirty="0" smtClean="0">
              <a:solidFill>
                <a:srgbClr val="000000"/>
              </a:solidFill>
              <a:highlight>
                <a:srgbClr val="FFFFFF"/>
              </a:highlight>
              <a:latin typeface="Consolas" panose="020B0609020204030204" pitchFamily="49" charset="0"/>
            </a:endParaRPr>
          </a:p>
          <a:p>
            <a:r>
              <a:rPr lang="ja-JP" altLang="en-US" sz="1600" dirty="0" smtClean="0">
                <a:solidFill>
                  <a:srgbClr val="000000"/>
                </a:solidFill>
                <a:highlight>
                  <a:srgbClr val="FFFFFF"/>
                </a:highlight>
                <a:latin typeface="Consolas" panose="020B0609020204030204" pitchFamily="49" charset="0"/>
              </a:rPr>
              <a:t>    </a:t>
            </a:r>
            <a:r>
              <a:rPr lang="en-US" altLang="ja-JP" sz="1600" dirty="0" smtClean="0">
                <a:solidFill>
                  <a:srgbClr val="000000"/>
                </a:solidFill>
                <a:highlight>
                  <a:srgbClr val="FFFFFF"/>
                </a:highlight>
                <a:latin typeface="Consolas" panose="020B0609020204030204" pitchFamily="49" charset="0"/>
              </a:rPr>
              <a:t>}</a:t>
            </a:r>
          </a:p>
          <a:p>
            <a:r>
              <a:rPr lang="en-US" altLang="ja-JP" sz="1600" dirty="0" smtClean="0">
                <a:solidFill>
                  <a:srgbClr val="000000"/>
                </a:solidFill>
                <a:highlight>
                  <a:srgbClr val="FFFFFF"/>
                </a:highlight>
                <a:latin typeface="Consolas" panose="020B0609020204030204" pitchFamily="49" charset="0"/>
              </a:rPr>
              <a:t>    </a:t>
            </a:r>
            <a:r>
              <a:rPr lang="en-US" altLang="ja-JP" sz="1600" dirty="0" err="1" smtClean="0">
                <a:solidFill>
                  <a:srgbClr val="000000"/>
                </a:solidFill>
                <a:highlight>
                  <a:srgbClr val="FFFFFF"/>
                </a:highlight>
                <a:latin typeface="Consolas" panose="020B0609020204030204" pitchFamily="49" charset="0"/>
              </a:rPr>
              <a:t>characterTransforms</a:t>
            </a:r>
            <a:r>
              <a:rPr lang="en-US" altLang="ja-JP" sz="1600" dirty="0" smtClean="0">
                <a:solidFill>
                  <a:srgbClr val="000000"/>
                </a:solidFill>
                <a:highlight>
                  <a:srgbClr val="FFFFFF"/>
                </a:highlight>
                <a:latin typeface="Consolas" panose="020B0609020204030204" pitchFamily="49" charset="0"/>
              </a:rPr>
              <a:t>[</a:t>
            </a:r>
            <a:r>
              <a:rPr lang="en-US" altLang="ja-JP" sz="1600" dirty="0" err="1" smtClean="0">
                <a:solidFill>
                  <a:srgbClr val="000000"/>
                </a:solidFill>
                <a:highlight>
                  <a:srgbClr val="FFFFFF"/>
                </a:highlight>
                <a:latin typeface="Consolas" panose="020B0609020204030204" pitchFamily="49" charset="0"/>
              </a:rPr>
              <a:t>i</a:t>
            </a:r>
            <a:r>
              <a:rPr lang="en-US" altLang="ja-JP" sz="1600" dirty="0" smtClean="0">
                <a:solidFill>
                  <a:srgbClr val="000000"/>
                </a:solidFill>
                <a:highlight>
                  <a:srgbClr val="FFFFFF"/>
                </a:highlight>
                <a:latin typeface="Consolas" panose="020B0609020204030204" pitchFamily="49" charset="0"/>
              </a:rPr>
              <a:t>].rotation = </a:t>
            </a:r>
            <a:r>
              <a:rPr lang="en-US" altLang="ja-JP" sz="1600" dirty="0">
                <a:solidFill>
                  <a:srgbClr val="000000"/>
                </a:solidFill>
                <a:highlight>
                  <a:srgbClr val="FFFFFF"/>
                </a:highlight>
                <a:latin typeface="Consolas" panose="020B0609020204030204" pitchFamily="49" charset="0"/>
              </a:rPr>
              <a:t>...</a:t>
            </a:r>
            <a:r>
              <a:rPr lang="ja-JP" altLang="en-US" sz="1600" dirty="0">
                <a:solidFill>
                  <a:srgbClr val="000000"/>
                </a:solidFill>
                <a:highlight>
                  <a:srgbClr val="FFFFFF"/>
                </a:highlight>
                <a:latin typeface="Consolas" panose="020B0609020204030204" pitchFamily="49" charset="0"/>
              </a:rPr>
              <a:t>長くて改行してしまったの</a:t>
            </a:r>
            <a:r>
              <a:rPr lang="ja-JP" altLang="en-US" sz="1600" dirty="0" smtClean="0">
                <a:solidFill>
                  <a:srgbClr val="000000"/>
                </a:solidFill>
                <a:highlight>
                  <a:srgbClr val="FFFFFF"/>
                </a:highlight>
                <a:latin typeface="Consolas" panose="020B0609020204030204" pitchFamily="49" charset="0"/>
              </a:rPr>
              <a:t>で省略</a:t>
            </a:r>
          </a:p>
          <a:p>
            <a:r>
              <a:rPr lang="en-US" altLang="ja-JP" sz="1600" dirty="0" smtClean="0">
                <a:solidFill>
                  <a:srgbClr val="000000"/>
                </a:solidFill>
                <a:highlight>
                  <a:srgbClr val="FFFFFF"/>
                </a:highlight>
                <a:latin typeface="Consolas" panose="020B0609020204030204" pitchFamily="49" charset="0"/>
              </a:rPr>
              <a:t>}</a:t>
            </a:r>
            <a:endParaRPr lang="ja-JP" altLang="en-US" sz="1600" dirty="0"/>
          </a:p>
        </p:txBody>
      </p:sp>
    </p:spTree>
    <p:extLst>
      <p:ext uri="{BB962C8B-B14F-4D97-AF65-F5344CB8AC3E}">
        <p14:creationId xmlns:p14="http://schemas.microsoft.com/office/powerpoint/2010/main" val="3709185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798" y="365125"/>
            <a:ext cx="10515600" cy="1325563"/>
          </a:xfrm>
        </p:spPr>
        <p:txBody>
          <a:bodyPr/>
          <a:lstStyle/>
          <a:p>
            <a:r>
              <a:rPr kumimoji="1" lang="en-US" altLang="ja-JP" dirty="0" smtClean="0"/>
              <a:t>Work4. </a:t>
            </a:r>
            <a:r>
              <a:rPr lang="en-US" altLang="ja-JP" dirty="0" err="1"/>
              <a:t>RaycastCommand</a:t>
            </a:r>
            <a:endParaRPr kumimoji="1" lang="ja-JP" altLang="en-US" dirty="0"/>
          </a:p>
        </p:txBody>
      </p:sp>
      <p:sp>
        <p:nvSpPr>
          <p:cNvPr id="5" name="Rounded Rectangular Callout 4"/>
          <p:cNvSpPr/>
          <p:nvPr/>
        </p:nvSpPr>
        <p:spPr>
          <a:xfrm>
            <a:off x="7118690" y="2680141"/>
            <a:ext cx="4124773" cy="1218861"/>
          </a:xfrm>
          <a:prstGeom prst="wedgeRoundRectCallout">
            <a:avLst>
              <a:gd name="adj1" fmla="val -54291"/>
              <a:gd name="adj2" fmla="val 1268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ja-JP" altLang="en-US" dirty="0" smtClean="0"/>
              <a:t>キャラクターは互いに</a:t>
            </a:r>
            <a:r>
              <a:rPr lang="en-US" altLang="ja-JP" dirty="0" smtClean="0"/>
              <a:t>Collider</a:t>
            </a:r>
            <a:r>
              <a:rPr lang="ja-JP" altLang="en-US" dirty="0" smtClean="0"/>
              <a:t>を持ち、ぶつかると向きを反転します。</a:t>
            </a:r>
            <a:endParaRPr lang="en-US" altLang="ja-JP" dirty="0" smtClean="0"/>
          </a:p>
          <a:p>
            <a:r>
              <a:rPr kumimoji="1" lang="en-US" altLang="ja-JP" sz="1600" dirty="0" smtClean="0"/>
              <a:t>Job</a:t>
            </a:r>
            <a:r>
              <a:rPr kumimoji="1" lang="ja-JP" altLang="en-US" sz="1600" dirty="0" smtClean="0"/>
              <a:t>化すると </a:t>
            </a:r>
            <a:r>
              <a:rPr kumimoji="1" lang="en-US" altLang="ja-JP" sz="1600" dirty="0" smtClean="0"/>
              <a:t>GalaxyS6</a:t>
            </a:r>
            <a:r>
              <a:rPr kumimoji="1" lang="ja-JP" altLang="en-US" sz="1600" dirty="0" smtClean="0"/>
              <a:t>で </a:t>
            </a:r>
            <a:r>
              <a:rPr kumimoji="1" lang="en-US" altLang="ja-JP" sz="1600" dirty="0" smtClean="0"/>
              <a:t>30FPS</a:t>
            </a:r>
            <a:r>
              <a:rPr kumimoji="1" lang="ja-JP" altLang="en-US" sz="1600" dirty="0" smtClean="0"/>
              <a:t>前後で動作します</a:t>
            </a:r>
            <a:endParaRPr kumimoji="1" lang="ja-JP" altLang="en-US" sz="1600" dirty="0"/>
          </a:p>
        </p:txBody>
      </p:sp>
      <p:sp>
        <p:nvSpPr>
          <p:cNvPr id="6" name="Rectangle 5"/>
          <p:cNvSpPr/>
          <p:nvPr/>
        </p:nvSpPr>
        <p:spPr>
          <a:xfrm>
            <a:off x="596798" y="5454513"/>
            <a:ext cx="8188757" cy="923330"/>
          </a:xfrm>
          <a:prstGeom prst="rect">
            <a:avLst/>
          </a:prstGeom>
        </p:spPr>
        <p:txBody>
          <a:bodyPr wrap="square">
            <a:spAutoFit/>
          </a:bodyPr>
          <a:lstStyle/>
          <a:p>
            <a:r>
              <a:rPr lang="ja-JP" altLang="en-US" dirty="0"/>
              <a:t>キャラクタ</a:t>
            </a:r>
            <a:r>
              <a:rPr lang="ja-JP" altLang="en-US" dirty="0" smtClean="0"/>
              <a:t>ーは、それぞれ</a:t>
            </a:r>
            <a:r>
              <a:rPr lang="ja-JP" altLang="en-US" dirty="0"/>
              <a:t>進</a:t>
            </a:r>
            <a:r>
              <a:rPr lang="ja-JP" altLang="en-US" dirty="0" smtClean="0"/>
              <a:t>行</a:t>
            </a:r>
            <a:r>
              <a:rPr lang="ja-JP" altLang="en-US" dirty="0"/>
              <a:t>方向</a:t>
            </a:r>
            <a:r>
              <a:rPr lang="ja-JP" altLang="en-US" dirty="0" smtClean="0"/>
              <a:t>に</a:t>
            </a:r>
            <a:r>
              <a:rPr lang="en-US" altLang="ja-JP" dirty="0" smtClean="0"/>
              <a:t>Ray</a:t>
            </a:r>
            <a:r>
              <a:rPr lang="ja-JP" altLang="en-US" dirty="0" smtClean="0"/>
              <a:t>を飛ばして衝突検知しています。</a:t>
            </a:r>
            <a:endParaRPr lang="en-US" altLang="ja-JP" dirty="0" smtClean="0"/>
          </a:p>
          <a:p>
            <a:r>
              <a:rPr lang="ja-JP" altLang="en-US" dirty="0" smtClean="0"/>
              <a:t>まずは</a:t>
            </a:r>
            <a:r>
              <a:rPr lang="en-US" altLang="ja-JP" dirty="0" err="1" smtClean="0"/>
              <a:t>RaycastCommand</a:t>
            </a:r>
            <a:r>
              <a:rPr lang="ja-JP" altLang="en-US" dirty="0" smtClean="0"/>
              <a:t>を利用して、処理の</a:t>
            </a:r>
            <a:r>
              <a:rPr lang="en-US" altLang="ja-JP" dirty="0" smtClean="0"/>
              <a:t>Job</a:t>
            </a:r>
            <a:r>
              <a:rPr lang="ja-JP" altLang="en-US" dirty="0" smtClean="0"/>
              <a:t>化をしましょう。</a:t>
            </a:r>
            <a:endParaRPr lang="en-US" altLang="ja-JP" dirty="0" smtClean="0"/>
          </a:p>
          <a:p>
            <a:r>
              <a:rPr lang="ja-JP" altLang="en-US" dirty="0" smtClean="0"/>
              <a:t>また他にも</a:t>
            </a:r>
            <a:r>
              <a:rPr lang="en-US" altLang="ja-JP" dirty="0" smtClean="0"/>
              <a:t>Job</a:t>
            </a:r>
            <a:r>
              <a:rPr lang="ja-JP" altLang="en-US" dirty="0" smtClean="0"/>
              <a:t>化できるところは</a:t>
            </a:r>
            <a:r>
              <a:rPr lang="en-US" altLang="ja-JP" dirty="0" smtClean="0"/>
              <a:t>Job</a:t>
            </a:r>
            <a:r>
              <a:rPr lang="ja-JP" altLang="en-US" dirty="0" smtClean="0"/>
              <a:t>化してみましょう</a:t>
            </a:r>
            <a:endParaRPr lang="ja-JP" altLang="en-US" dirty="0"/>
          </a:p>
        </p:txBody>
      </p:sp>
      <p:pic>
        <p:nvPicPr>
          <p:cNvPr id="4" name="Picture 3"/>
          <p:cNvPicPr>
            <a:picLocks noChangeAspect="1"/>
          </p:cNvPicPr>
          <p:nvPr/>
        </p:nvPicPr>
        <p:blipFill>
          <a:blip r:embed="rId2"/>
          <a:stretch>
            <a:fillRect/>
          </a:stretch>
        </p:blipFill>
        <p:spPr>
          <a:xfrm>
            <a:off x="596798" y="1558149"/>
            <a:ext cx="6301436" cy="3719989"/>
          </a:xfrm>
          <a:prstGeom prst="rect">
            <a:avLst/>
          </a:prstGeom>
        </p:spPr>
      </p:pic>
    </p:spTree>
    <p:extLst>
      <p:ext uri="{BB962C8B-B14F-4D97-AF65-F5344CB8AC3E}">
        <p14:creationId xmlns:p14="http://schemas.microsoft.com/office/powerpoint/2010/main" val="3881925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Work4CharaManager.cs </a:t>
            </a:r>
            <a:r>
              <a:rPr kumimoji="1" lang="ja-JP" altLang="en-US" dirty="0" smtClean="0"/>
              <a:t>を</a:t>
            </a:r>
            <a:r>
              <a:rPr kumimoji="1" lang="en-US" altLang="ja-JP" dirty="0" smtClean="0"/>
              <a:t>Job</a:t>
            </a:r>
            <a:r>
              <a:rPr kumimoji="1" lang="ja-JP" altLang="en-US" dirty="0" smtClean="0"/>
              <a:t>化</a:t>
            </a:r>
            <a:endParaRPr kumimoji="1" lang="ja-JP" altLang="en-US" dirty="0"/>
          </a:p>
        </p:txBody>
      </p:sp>
      <p:sp>
        <p:nvSpPr>
          <p:cNvPr id="5" name="Rectangle 4"/>
          <p:cNvSpPr/>
          <p:nvPr/>
        </p:nvSpPr>
        <p:spPr>
          <a:xfrm>
            <a:off x="890016" y="2271438"/>
            <a:ext cx="11301984" cy="2462213"/>
          </a:xfrm>
          <a:prstGeom prst="rect">
            <a:avLst/>
          </a:prstGeom>
        </p:spPr>
        <p:txBody>
          <a:bodyPr wrap="square">
            <a:spAutoFit/>
          </a:bodyPr>
          <a:lstStyle/>
          <a:p>
            <a:r>
              <a:rPr lang="en-US" altLang="ja-JP" sz="1400" dirty="0" smtClean="0">
                <a:solidFill>
                  <a:srgbClr val="000000"/>
                </a:solidFill>
                <a:highlight>
                  <a:srgbClr val="FFFFFF"/>
                </a:highlight>
                <a:latin typeface="Consolas" panose="020B0609020204030204" pitchFamily="49" charset="0"/>
              </a:rPr>
              <a:t>// void Update</a:t>
            </a:r>
            <a:r>
              <a:rPr lang="ja-JP" altLang="en-US" sz="1400" dirty="0" smtClean="0">
                <a:solidFill>
                  <a:srgbClr val="000000"/>
                </a:solidFill>
                <a:highlight>
                  <a:srgbClr val="FFFFFF"/>
                </a:highlight>
                <a:latin typeface="Consolas" panose="020B0609020204030204" pitchFamily="49" charset="0"/>
              </a:rPr>
              <a:t>関数内にて</a:t>
            </a:r>
            <a:endParaRPr lang="ja-JP" altLang="en-US" sz="1400" dirty="0">
              <a:solidFill>
                <a:srgbClr val="000000"/>
              </a:solidFill>
              <a:highlight>
                <a:srgbClr val="FFFFFF"/>
              </a:highlight>
              <a:latin typeface="Consolas" panose="020B0609020204030204" pitchFamily="49" charset="0"/>
            </a:endParaRPr>
          </a:p>
          <a:p>
            <a:r>
              <a:rPr lang="en-US" altLang="ja-JP" sz="1400" dirty="0" smtClean="0">
                <a:solidFill>
                  <a:srgbClr val="008000"/>
                </a:solidFill>
                <a:highlight>
                  <a:srgbClr val="FFFFFF"/>
                </a:highlight>
                <a:latin typeface="Consolas" panose="020B0609020204030204" pitchFamily="49" charset="0"/>
              </a:rPr>
              <a:t>// </a:t>
            </a:r>
            <a:r>
              <a:rPr lang="ja-JP" altLang="en-US" sz="1400" dirty="0">
                <a:solidFill>
                  <a:srgbClr val="008000"/>
                </a:solidFill>
                <a:highlight>
                  <a:srgbClr val="FFFFFF"/>
                </a:highlight>
                <a:latin typeface="Consolas" panose="020B0609020204030204" pitchFamily="49" charset="0"/>
              </a:rPr>
              <a:t>全キャラクター分 進行方向に</a:t>
            </a:r>
            <a:r>
              <a:rPr lang="en-US" altLang="ja-JP" sz="1400" dirty="0">
                <a:solidFill>
                  <a:srgbClr val="008000"/>
                </a:solidFill>
                <a:highlight>
                  <a:srgbClr val="FFFFFF"/>
                </a:highlight>
                <a:latin typeface="Consolas" panose="020B0609020204030204" pitchFamily="49" charset="0"/>
              </a:rPr>
              <a:t>Ray</a:t>
            </a:r>
            <a:r>
              <a:rPr lang="ja-JP" altLang="en-US" sz="1400" dirty="0">
                <a:solidFill>
                  <a:srgbClr val="008000"/>
                </a:solidFill>
                <a:highlight>
                  <a:srgbClr val="FFFFFF"/>
                </a:highlight>
                <a:latin typeface="Consolas" panose="020B0609020204030204" pitchFamily="49" charset="0"/>
              </a:rPr>
              <a:t>を飛ばします。</a:t>
            </a:r>
            <a:endParaRPr lang="ja-JP" altLang="en-US" sz="1400" dirty="0">
              <a:solidFill>
                <a:srgbClr val="000000"/>
              </a:solidFill>
              <a:highlight>
                <a:srgbClr val="FFFFFF"/>
              </a:highlight>
              <a:latin typeface="Consolas" panose="020B0609020204030204" pitchFamily="49" charset="0"/>
            </a:endParaRPr>
          </a:p>
          <a:p>
            <a:r>
              <a:rPr lang="en-US" altLang="ja-JP" sz="1400" dirty="0" smtClean="0">
                <a:solidFill>
                  <a:srgbClr val="008000"/>
                </a:solidFill>
                <a:highlight>
                  <a:srgbClr val="FFFFFF"/>
                </a:highlight>
                <a:latin typeface="Consolas" panose="020B0609020204030204" pitchFamily="49" charset="0"/>
              </a:rPr>
              <a:t>// </a:t>
            </a:r>
            <a:r>
              <a:rPr lang="ja-JP" altLang="en-US" sz="1400" dirty="0">
                <a:solidFill>
                  <a:srgbClr val="008000"/>
                </a:solidFill>
                <a:highlight>
                  <a:srgbClr val="FFFFFF"/>
                </a:highlight>
                <a:latin typeface="Consolas" panose="020B0609020204030204" pitchFamily="49" charset="0"/>
              </a:rPr>
              <a:t>何かにぶつかったら</a:t>
            </a:r>
            <a:r>
              <a:rPr lang="en-US" altLang="ja-JP" sz="1400" dirty="0">
                <a:solidFill>
                  <a:srgbClr val="008000"/>
                </a:solidFill>
                <a:highlight>
                  <a:srgbClr val="FFFFFF"/>
                </a:highlight>
                <a:latin typeface="Consolas" panose="020B0609020204030204" pitchFamily="49" charset="0"/>
              </a:rPr>
              <a:t>180°</a:t>
            </a:r>
            <a:r>
              <a:rPr lang="ja-JP" altLang="en-US" sz="1400" dirty="0">
                <a:solidFill>
                  <a:srgbClr val="008000"/>
                </a:solidFill>
                <a:highlight>
                  <a:srgbClr val="FFFFFF"/>
                </a:highlight>
                <a:latin typeface="Consolas" panose="020B0609020204030204" pitchFamily="49" charset="0"/>
              </a:rPr>
              <a:t>進行方向を変えます</a:t>
            </a:r>
            <a:endParaRPr lang="ja-JP" altLang="en-US" sz="1400" dirty="0">
              <a:solidFill>
                <a:srgbClr val="000000"/>
              </a:solidFill>
              <a:highlight>
                <a:srgbClr val="FFFFFF"/>
              </a:highlight>
              <a:latin typeface="Consolas" panose="020B0609020204030204" pitchFamily="49" charset="0"/>
            </a:endParaRPr>
          </a:p>
          <a:p>
            <a:r>
              <a:rPr lang="en-US" altLang="ja-JP" sz="1400" dirty="0" smtClean="0">
                <a:solidFill>
                  <a:srgbClr val="008000"/>
                </a:solidFill>
                <a:highlight>
                  <a:srgbClr val="FFFFFF"/>
                </a:highlight>
                <a:latin typeface="Consolas" panose="020B0609020204030204" pitchFamily="49" charset="0"/>
              </a:rPr>
              <a:t>// </a:t>
            </a:r>
            <a:r>
              <a:rPr lang="en-US" altLang="ja-JP" sz="1400" dirty="0">
                <a:solidFill>
                  <a:srgbClr val="008000"/>
                </a:solidFill>
                <a:highlight>
                  <a:srgbClr val="FFFFFF"/>
                </a:highlight>
                <a:latin typeface="Consolas" panose="020B0609020204030204" pitchFamily="49" charset="0"/>
              </a:rPr>
              <a:t>[</a:t>
            </a:r>
            <a:r>
              <a:rPr lang="ja-JP" altLang="en-US" sz="1400" dirty="0">
                <a:solidFill>
                  <a:srgbClr val="008000"/>
                </a:solidFill>
                <a:highlight>
                  <a:srgbClr val="FFFFFF"/>
                </a:highlight>
                <a:latin typeface="Consolas" panose="020B0609020204030204" pitchFamily="49" charset="0"/>
              </a:rPr>
              <a:t>課題</a:t>
            </a:r>
            <a:r>
              <a:rPr lang="en-US" altLang="ja-JP" sz="1400" dirty="0">
                <a:solidFill>
                  <a:srgbClr val="008000"/>
                </a:solidFill>
                <a:highlight>
                  <a:srgbClr val="FFFFFF"/>
                </a:highlight>
                <a:latin typeface="Consolas" panose="020B0609020204030204" pitchFamily="49" charset="0"/>
              </a:rPr>
              <a:t>]</a:t>
            </a:r>
            <a:r>
              <a:rPr lang="ja-JP" altLang="en-US" sz="1400" dirty="0">
                <a:solidFill>
                  <a:srgbClr val="008000"/>
                </a:solidFill>
                <a:highlight>
                  <a:srgbClr val="FFFFFF"/>
                </a:highlight>
                <a:latin typeface="Consolas" panose="020B0609020204030204" pitchFamily="49" charset="0"/>
              </a:rPr>
              <a:t>ここを </a:t>
            </a:r>
            <a:r>
              <a:rPr lang="en-US" altLang="ja-JP" sz="1400" dirty="0" err="1">
                <a:solidFill>
                  <a:srgbClr val="008000"/>
                </a:solidFill>
                <a:highlight>
                  <a:srgbClr val="FFFFFF"/>
                </a:highlight>
                <a:latin typeface="Consolas" panose="020B0609020204030204" pitchFamily="49" charset="0"/>
              </a:rPr>
              <a:t>RaycastCommand</a:t>
            </a:r>
            <a:r>
              <a:rPr lang="ja-JP" altLang="en-US" sz="1400" dirty="0">
                <a:solidFill>
                  <a:srgbClr val="008000"/>
                </a:solidFill>
                <a:highlight>
                  <a:srgbClr val="FFFFFF"/>
                </a:highlight>
                <a:latin typeface="Consolas" panose="020B0609020204030204" pitchFamily="49" charset="0"/>
              </a:rPr>
              <a:t>を使って並行して出来るように</a:t>
            </a:r>
            <a:endParaRPr lang="ja-JP" altLang="en-US" sz="1400" dirty="0">
              <a:solidFill>
                <a:srgbClr val="000000"/>
              </a:solidFill>
              <a:highlight>
                <a:srgbClr val="FFFFFF"/>
              </a:highlight>
              <a:latin typeface="Consolas" panose="020B0609020204030204" pitchFamily="49" charset="0"/>
            </a:endParaRPr>
          </a:p>
          <a:p>
            <a:r>
              <a:rPr lang="nn-NO" altLang="ja-JP" sz="1400" dirty="0" smtClean="0">
                <a:solidFill>
                  <a:srgbClr val="0000FF"/>
                </a:solidFill>
                <a:highlight>
                  <a:srgbClr val="FFFFFF"/>
                </a:highlight>
                <a:latin typeface="Consolas" panose="020B0609020204030204" pitchFamily="49" charset="0"/>
              </a:rPr>
              <a:t>for</a:t>
            </a:r>
            <a:r>
              <a:rPr lang="nn-NO" altLang="ja-JP" sz="1400" dirty="0" smtClean="0">
                <a:solidFill>
                  <a:srgbClr val="000000"/>
                </a:solidFill>
                <a:highlight>
                  <a:srgbClr val="FFFFFF"/>
                </a:highlight>
                <a:latin typeface="Consolas" panose="020B0609020204030204" pitchFamily="49" charset="0"/>
              </a:rPr>
              <a:t> </a:t>
            </a:r>
            <a:r>
              <a:rPr lang="nn-NO" altLang="ja-JP" sz="1400" dirty="0">
                <a:solidFill>
                  <a:srgbClr val="000000"/>
                </a:solidFill>
                <a:highlight>
                  <a:srgbClr val="FFFFFF"/>
                </a:highlight>
                <a:latin typeface="Consolas" panose="020B0609020204030204" pitchFamily="49" charset="0"/>
              </a:rPr>
              <a:t>(</a:t>
            </a:r>
            <a:r>
              <a:rPr lang="nn-NO" altLang="ja-JP" sz="1400" dirty="0">
                <a:solidFill>
                  <a:srgbClr val="0000FF"/>
                </a:solidFill>
                <a:highlight>
                  <a:srgbClr val="FFFFFF"/>
                </a:highlight>
                <a:latin typeface="Consolas" panose="020B0609020204030204" pitchFamily="49" charset="0"/>
              </a:rPr>
              <a:t>int</a:t>
            </a:r>
            <a:r>
              <a:rPr lang="nn-NO" altLang="ja-JP" sz="1400" dirty="0">
                <a:solidFill>
                  <a:srgbClr val="000000"/>
                </a:solidFill>
                <a:highlight>
                  <a:srgbClr val="FFFFFF"/>
                </a:highlight>
                <a:latin typeface="Consolas" panose="020B0609020204030204" pitchFamily="49" charset="0"/>
              </a:rPr>
              <a:t> i = 0; i &lt; characterNum; ++i)</a:t>
            </a:r>
          </a:p>
          <a:p>
            <a:r>
              <a:rPr lang="en-US" altLang="ja-JP" sz="1400" dirty="0" smtClean="0">
                <a:solidFill>
                  <a:srgbClr val="000000"/>
                </a:solidFill>
                <a:highlight>
                  <a:srgbClr val="FFFFFF"/>
                </a:highlight>
                <a:latin typeface="Consolas" panose="020B0609020204030204" pitchFamily="49" charset="0"/>
              </a:rPr>
              <a:t>{</a:t>
            </a:r>
          </a:p>
          <a:p>
            <a:r>
              <a:rPr lang="en-US" altLang="ja-JP" sz="1400" dirty="0">
                <a:solidFill>
                  <a:srgbClr val="000000"/>
                </a:solidFill>
                <a:highlight>
                  <a:srgbClr val="FFFFFF"/>
                </a:highlight>
                <a:latin typeface="Consolas" panose="020B0609020204030204" pitchFamily="49" charset="0"/>
              </a:rPr>
              <a:t> </a:t>
            </a:r>
            <a:r>
              <a:rPr lang="en-US" altLang="ja-JP" sz="1400" dirty="0" smtClean="0">
                <a:solidFill>
                  <a:srgbClr val="000000"/>
                </a:solidFill>
                <a:highlight>
                  <a:srgbClr val="FFFFFF"/>
                </a:highlight>
                <a:latin typeface="Consolas" panose="020B0609020204030204" pitchFamily="49" charset="0"/>
              </a:rPr>
              <a:t>   </a:t>
            </a:r>
            <a:r>
              <a:rPr lang="en-US" altLang="ja-JP" sz="1400" dirty="0" smtClean="0">
                <a:solidFill>
                  <a:srgbClr val="0000FF"/>
                </a:solidFill>
                <a:highlight>
                  <a:srgbClr val="FFFFFF"/>
                </a:highlight>
                <a:latin typeface="Consolas" panose="020B0609020204030204" pitchFamily="49" charset="0"/>
              </a:rPr>
              <a:t>if</a:t>
            </a:r>
            <a:r>
              <a:rPr lang="en-US" altLang="ja-JP" sz="1400" dirty="0" smtClean="0">
                <a:solidFill>
                  <a:srgbClr val="000000"/>
                </a:solidFill>
                <a:highlight>
                  <a:srgbClr val="FFFFFF"/>
                </a:highlight>
                <a:latin typeface="Consolas" panose="020B0609020204030204" pitchFamily="49" charset="0"/>
              </a:rPr>
              <a:t> </a:t>
            </a:r>
            <a:r>
              <a:rPr lang="en-US" altLang="ja-JP" sz="1400" dirty="0">
                <a:solidFill>
                  <a:srgbClr val="000000"/>
                </a:solidFill>
                <a:highlight>
                  <a:srgbClr val="FFFFFF"/>
                </a:highlight>
                <a:latin typeface="Consolas" panose="020B0609020204030204" pitchFamily="49" charset="0"/>
              </a:rPr>
              <a:t>(</a:t>
            </a:r>
            <a:r>
              <a:rPr lang="en-US" altLang="ja-JP" sz="1400" dirty="0" err="1">
                <a:solidFill>
                  <a:srgbClr val="000000"/>
                </a:solidFill>
                <a:highlight>
                  <a:srgbClr val="FFFFFF"/>
                </a:highlight>
                <a:latin typeface="Consolas" panose="020B0609020204030204" pitchFamily="49" charset="0"/>
              </a:rPr>
              <a:t>Physics.Raycast</a:t>
            </a:r>
            <a:r>
              <a:rPr lang="en-US" altLang="ja-JP" sz="1400" dirty="0">
                <a:solidFill>
                  <a:srgbClr val="000000"/>
                </a:solidFill>
                <a:highlight>
                  <a:srgbClr val="FFFFFF"/>
                </a:highlight>
                <a:latin typeface="Consolas" panose="020B0609020204030204" pitchFamily="49" charset="0"/>
              </a:rPr>
              <a:t>(</a:t>
            </a:r>
            <a:r>
              <a:rPr lang="en-US" altLang="ja-JP" sz="1400" dirty="0">
                <a:solidFill>
                  <a:srgbClr val="0000FF"/>
                </a:solidFill>
                <a:highlight>
                  <a:srgbClr val="FFFFFF"/>
                </a:highlight>
                <a:latin typeface="Consolas" panose="020B0609020204030204" pitchFamily="49" charset="0"/>
              </a:rPr>
              <a:t>new</a:t>
            </a:r>
            <a:r>
              <a:rPr lang="en-US" altLang="ja-JP" sz="1400" dirty="0">
                <a:solidFill>
                  <a:srgbClr val="000000"/>
                </a:solidFill>
                <a:highlight>
                  <a:srgbClr val="FFFFFF"/>
                </a:highlight>
                <a:latin typeface="Consolas" panose="020B0609020204030204" pitchFamily="49" charset="0"/>
              </a:rPr>
              <a:t> Ray(</a:t>
            </a:r>
            <a:r>
              <a:rPr lang="en-US" altLang="ja-JP" sz="1400" dirty="0" err="1">
                <a:solidFill>
                  <a:srgbClr val="000000"/>
                </a:solidFill>
                <a:highlight>
                  <a:srgbClr val="FFFFFF"/>
                </a:highlight>
                <a:latin typeface="Consolas" panose="020B0609020204030204" pitchFamily="49" charset="0"/>
              </a:rPr>
              <a:t>characterTransforms</a:t>
            </a:r>
            <a:r>
              <a:rPr lang="en-US" altLang="ja-JP" sz="1400" dirty="0">
                <a:solidFill>
                  <a:srgbClr val="000000"/>
                </a:solidFill>
                <a:highlight>
                  <a:srgbClr val="FFFFFF"/>
                </a:highlight>
                <a:latin typeface="Consolas" panose="020B0609020204030204" pitchFamily="49" charset="0"/>
              </a:rPr>
              <a:t>[</a:t>
            </a:r>
            <a:r>
              <a:rPr lang="en-US" altLang="ja-JP" sz="1400" dirty="0" err="1">
                <a:solidFill>
                  <a:srgbClr val="000000"/>
                </a:solidFill>
                <a:highlight>
                  <a:srgbClr val="FFFFFF"/>
                </a:highlight>
                <a:latin typeface="Consolas" panose="020B0609020204030204" pitchFamily="49" charset="0"/>
              </a:rPr>
              <a:t>i</a:t>
            </a:r>
            <a:r>
              <a:rPr lang="en-US" altLang="ja-JP" sz="1400" dirty="0">
                <a:solidFill>
                  <a:srgbClr val="000000"/>
                </a:solidFill>
                <a:highlight>
                  <a:srgbClr val="FFFFFF"/>
                </a:highlight>
                <a:latin typeface="Consolas" panose="020B0609020204030204" pitchFamily="49" charset="0"/>
              </a:rPr>
              <a:t>].position, velocities[</a:t>
            </a:r>
            <a:r>
              <a:rPr lang="en-US" altLang="ja-JP" sz="1400" dirty="0" err="1">
                <a:solidFill>
                  <a:srgbClr val="000000"/>
                </a:solidFill>
                <a:highlight>
                  <a:srgbClr val="FFFFFF"/>
                </a:highlight>
                <a:latin typeface="Consolas" panose="020B0609020204030204" pitchFamily="49" charset="0"/>
              </a:rPr>
              <a:t>i</a:t>
            </a:r>
            <a:r>
              <a:rPr lang="en-US" altLang="ja-JP" sz="1400" dirty="0">
                <a:solidFill>
                  <a:srgbClr val="000000"/>
                </a:solidFill>
                <a:highlight>
                  <a:srgbClr val="FFFFFF"/>
                </a:highlight>
                <a:latin typeface="Consolas" panose="020B0609020204030204" pitchFamily="49" charset="0"/>
              </a:rPr>
              <a:t>]), </a:t>
            </a:r>
            <a:r>
              <a:rPr lang="en-US" altLang="ja-JP" sz="1400" dirty="0" err="1">
                <a:solidFill>
                  <a:srgbClr val="000000"/>
                </a:solidFill>
                <a:highlight>
                  <a:srgbClr val="FFFFFF"/>
                </a:highlight>
                <a:latin typeface="Consolas" panose="020B0609020204030204" pitchFamily="49" charset="0"/>
              </a:rPr>
              <a:t>Time.deltaTime</a:t>
            </a:r>
            <a:r>
              <a:rPr lang="en-US" altLang="ja-JP" sz="1400" dirty="0">
                <a:solidFill>
                  <a:srgbClr val="000000"/>
                </a:solidFill>
                <a:highlight>
                  <a:srgbClr val="FFFFFF"/>
                </a:highlight>
                <a:latin typeface="Consolas" panose="020B0609020204030204" pitchFamily="49" charset="0"/>
              </a:rPr>
              <a:t> * 3.0f))</a:t>
            </a:r>
          </a:p>
          <a:p>
            <a:r>
              <a:rPr lang="en-US" altLang="ja-JP" sz="1400" dirty="0" smtClean="0">
                <a:solidFill>
                  <a:srgbClr val="000000"/>
                </a:solidFill>
                <a:highlight>
                  <a:srgbClr val="FFFFFF"/>
                </a:highlight>
                <a:latin typeface="Consolas" panose="020B0609020204030204" pitchFamily="49" charset="0"/>
              </a:rPr>
              <a:t>    {</a:t>
            </a:r>
          </a:p>
          <a:p>
            <a:r>
              <a:rPr lang="en-US" altLang="ja-JP" sz="1400" dirty="0">
                <a:solidFill>
                  <a:srgbClr val="000000"/>
                </a:solidFill>
                <a:highlight>
                  <a:srgbClr val="FFFFFF"/>
                </a:highlight>
                <a:latin typeface="Consolas" panose="020B0609020204030204" pitchFamily="49" charset="0"/>
              </a:rPr>
              <a:t> </a:t>
            </a:r>
            <a:r>
              <a:rPr lang="en-US" altLang="ja-JP" sz="1400" dirty="0" smtClean="0">
                <a:solidFill>
                  <a:srgbClr val="000000"/>
                </a:solidFill>
                <a:highlight>
                  <a:srgbClr val="FFFFFF"/>
                </a:highlight>
                <a:latin typeface="Consolas" panose="020B0609020204030204" pitchFamily="49" charset="0"/>
              </a:rPr>
              <a:t>       velocities[</a:t>
            </a:r>
            <a:r>
              <a:rPr lang="en-US" altLang="ja-JP" sz="1400" dirty="0" err="1" smtClean="0">
                <a:solidFill>
                  <a:srgbClr val="000000"/>
                </a:solidFill>
                <a:highlight>
                  <a:srgbClr val="FFFFFF"/>
                </a:highlight>
                <a:latin typeface="Consolas" panose="020B0609020204030204" pitchFamily="49" charset="0"/>
              </a:rPr>
              <a:t>i</a:t>
            </a:r>
            <a:r>
              <a:rPr lang="en-US" altLang="ja-JP" sz="1400" dirty="0">
                <a:solidFill>
                  <a:srgbClr val="000000"/>
                </a:solidFill>
                <a:highlight>
                  <a:srgbClr val="FFFFFF"/>
                </a:highlight>
                <a:latin typeface="Consolas" panose="020B0609020204030204" pitchFamily="49" charset="0"/>
              </a:rPr>
              <a:t>] = -velocities[</a:t>
            </a:r>
            <a:r>
              <a:rPr lang="en-US" altLang="ja-JP" sz="1400" dirty="0" err="1">
                <a:solidFill>
                  <a:srgbClr val="000000"/>
                </a:solidFill>
                <a:highlight>
                  <a:srgbClr val="FFFFFF"/>
                </a:highlight>
                <a:latin typeface="Consolas" panose="020B0609020204030204" pitchFamily="49" charset="0"/>
              </a:rPr>
              <a:t>i</a:t>
            </a:r>
            <a:r>
              <a:rPr lang="en-US" altLang="ja-JP" sz="1400" dirty="0">
                <a:solidFill>
                  <a:srgbClr val="000000"/>
                </a:solidFill>
                <a:highlight>
                  <a:srgbClr val="FFFFFF"/>
                </a:highlight>
                <a:latin typeface="Consolas" panose="020B0609020204030204" pitchFamily="49" charset="0"/>
              </a:rPr>
              <a:t>];</a:t>
            </a:r>
          </a:p>
          <a:p>
            <a:r>
              <a:rPr lang="en-US" altLang="ja-JP" sz="1400" dirty="0" smtClean="0">
                <a:solidFill>
                  <a:srgbClr val="000000"/>
                </a:solidFill>
                <a:highlight>
                  <a:srgbClr val="FFFFFF"/>
                </a:highlight>
                <a:latin typeface="Consolas" panose="020B0609020204030204" pitchFamily="49" charset="0"/>
              </a:rPr>
              <a:t>    }</a:t>
            </a:r>
            <a:endParaRPr lang="en-US" altLang="ja-JP" sz="1400" dirty="0">
              <a:solidFill>
                <a:srgbClr val="000000"/>
              </a:solidFill>
              <a:highlight>
                <a:srgbClr val="FFFFFF"/>
              </a:highlight>
              <a:latin typeface="Consolas" panose="020B0609020204030204" pitchFamily="49" charset="0"/>
            </a:endParaRPr>
          </a:p>
          <a:p>
            <a:r>
              <a:rPr lang="en-US" altLang="ja-JP" sz="1400" dirty="0" smtClean="0">
                <a:solidFill>
                  <a:srgbClr val="000000"/>
                </a:solidFill>
                <a:highlight>
                  <a:srgbClr val="FFFFFF"/>
                </a:highlight>
                <a:latin typeface="Consolas" panose="020B0609020204030204" pitchFamily="49" charset="0"/>
              </a:rPr>
              <a:t>}</a:t>
            </a:r>
            <a:endParaRPr lang="ja-JP" altLang="en-US" sz="1400" dirty="0"/>
          </a:p>
        </p:txBody>
      </p:sp>
    </p:spTree>
    <p:extLst>
      <p:ext uri="{BB962C8B-B14F-4D97-AF65-F5344CB8AC3E}">
        <p14:creationId xmlns:p14="http://schemas.microsoft.com/office/powerpoint/2010/main" val="1568231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715" y="2785188"/>
            <a:ext cx="9504000" cy="1248000"/>
          </a:xfrm>
        </p:spPr>
        <p:txBody>
          <a:bodyPr/>
          <a:lstStyle/>
          <a:p>
            <a:r>
              <a:rPr lang="en-US" altLang="ja-JP" dirty="0" smtClean="0">
                <a:solidFill>
                  <a:schemeClr val="tx1"/>
                </a:solidFill>
              </a:rPr>
              <a:t>C# </a:t>
            </a:r>
            <a:r>
              <a:rPr lang="en-US" altLang="ja-JP" dirty="0" err="1" smtClean="0">
                <a:solidFill>
                  <a:schemeClr val="tx1"/>
                </a:solidFill>
              </a:rPr>
              <a:t>JobSystem</a:t>
            </a:r>
            <a:r>
              <a:rPr lang="ja-JP" altLang="en-US" dirty="0" smtClean="0">
                <a:solidFill>
                  <a:schemeClr val="tx1"/>
                </a:solidFill>
              </a:rPr>
              <a:t>でのテクニックについて</a:t>
            </a:r>
            <a:endParaRPr kumimoji="1" lang="ja-JP" altLang="en-US" dirty="0">
              <a:solidFill>
                <a:schemeClr val="tx1"/>
              </a:solidFill>
            </a:endParaRPr>
          </a:p>
        </p:txBody>
      </p:sp>
    </p:spTree>
    <p:extLst>
      <p:ext uri="{BB962C8B-B14F-4D97-AF65-F5344CB8AC3E}">
        <p14:creationId xmlns:p14="http://schemas.microsoft.com/office/powerpoint/2010/main" val="2973257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997" y="69281"/>
            <a:ext cx="10292908" cy="1248000"/>
          </a:xfrm>
        </p:spPr>
        <p:txBody>
          <a:bodyPr/>
          <a:lstStyle/>
          <a:p>
            <a:r>
              <a:rPr lang="ja-JP" altLang="en-US" sz="3200" dirty="0">
                <a:solidFill>
                  <a:schemeClr val="tx1"/>
                </a:solidFill>
              </a:rPr>
              <a:t>次</a:t>
            </a:r>
            <a:r>
              <a:rPr lang="en-US" altLang="ja-JP" sz="3200" dirty="0">
                <a:solidFill>
                  <a:schemeClr val="tx1"/>
                </a:solidFill>
              </a:rPr>
              <a:t>Update</a:t>
            </a:r>
            <a:r>
              <a:rPr lang="ja-JP" altLang="en-US" sz="3200" dirty="0">
                <a:solidFill>
                  <a:schemeClr val="tx1"/>
                </a:solidFill>
              </a:rPr>
              <a:t>の先頭で完了待ちをすることでより高速化します</a:t>
            </a:r>
          </a:p>
        </p:txBody>
      </p:sp>
      <p:sp>
        <p:nvSpPr>
          <p:cNvPr id="5" name="Rectangle 4"/>
          <p:cNvSpPr/>
          <p:nvPr/>
        </p:nvSpPr>
        <p:spPr>
          <a:xfrm>
            <a:off x="719997" y="1477144"/>
            <a:ext cx="8261684" cy="4770537"/>
          </a:xfrm>
          <a:prstGeom prst="rect">
            <a:avLst/>
          </a:prstGeom>
          <a:ln>
            <a:solidFill>
              <a:schemeClr val="bg1"/>
            </a:solidFill>
          </a:ln>
        </p:spPr>
        <p:txBody>
          <a:bodyPr wrap="square">
            <a:spAutoFit/>
          </a:bodyPr>
          <a:lstStyle/>
          <a:p>
            <a:r>
              <a:rPr lang="en-US" altLang="ja-JP" sz="1600" dirty="0"/>
              <a:t>class </a:t>
            </a:r>
            <a:r>
              <a:rPr lang="en-US" altLang="ja-JP" sz="1600" dirty="0" err="1"/>
              <a:t>JobTest</a:t>
            </a:r>
            <a:r>
              <a:rPr lang="en-US" altLang="ja-JP" sz="1600" dirty="0"/>
              <a:t> : </a:t>
            </a:r>
            <a:r>
              <a:rPr lang="en-US" altLang="ja-JP" sz="1600" dirty="0" err="1"/>
              <a:t>MonoBehaviour</a:t>
            </a:r>
            <a:r>
              <a:rPr lang="en-US" altLang="ja-JP" sz="1600" dirty="0"/>
              <a:t>{</a:t>
            </a:r>
          </a:p>
          <a:p>
            <a:r>
              <a:rPr lang="en-US" altLang="ja-JP" sz="1600" dirty="0"/>
              <a:t>  private </a:t>
            </a:r>
            <a:r>
              <a:rPr lang="en-US" altLang="ja-JP" sz="1600" dirty="0" err="1"/>
              <a:t>JobHandle</a:t>
            </a:r>
            <a:r>
              <a:rPr lang="en-US" altLang="ja-JP" sz="1600" dirty="0"/>
              <a:t> handle;</a:t>
            </a:r>
          </a:p>
          <a:p>
            <a:r>
              <a:rPr lang="en-US" altLang="ja-JP" sz="1600" dirty="0"/>
              <a:t> </a:t>
            </a:r>
            <a:r>
              <a:rPr lang="ja-JP" altLang="en-US" sz="1600" dirty="0"/>
              <a:t> </a:t>
            </a:r>
            <a:r>
              <a:rPr lang="en-US" altLang="ja-JP" sz="1600" dirty="0"/>
              <a:t>public Transform[] </a:t>
            </a:r>
            <a:r>
              <a:rPr lang="en-US" altLang="ja-JP" sz="1600" dirty="0" err="1"/>
              <a:t>transformArray</a:t>
            </a:r>
            <a:r>
              <a:rPr lang="en-US" altLang="ja-JP" sz="1600" dirty="0"/>
              <a:t>;</a:t>
            </a:r>
          </a:p>
          <a:p>
            <a:endParaRPr lang="en-US" altLang="ja-JP" sz="1600" dirty="0"/>
          </a:p>
          <a:p>
            <a:r>
              <a:rPr lang="en-US" altLang="ja-JP" sz="1600" dirty="0"/>
              <a:t>  void Update(){</a:t>
            </a:r>
          </a:p>
          <a:p>
            <a:r>
              <a:rPr lang="en-US" altLang="ja-JP" sz="1600" dirty="0"/>
              <a:t>    //</a:t>
            </a:r>
            <a:r>
              <a:rPr lang="ja-JP" altLang="en-US" sz="1600" dirty="0"/>
              <a:t>前のフレームで発行した</a:t>
            </a:r>
            <a:r>
              <a:rPr lang="en-US" altLang="ja-JP" sz="1600" dirty="0"/>
              <a:t>Job</a:t>
            </a:r>
            <a:r>
              <a:rPr lang="ja-JP" altLang="en-US" sz="1600" dirty="0"/>
              <a:t>が完了するのを待ちます</a:t>
            </a:r>
            <a:endParaRPr lang="en-US" altLang="ja-JP" sz="1600" dirty="0"/>
          </a:p>
          <a:p>
            <a:r>
              <a:rPr lang="en-US" altLang="ja-JP" sz="1600" dirty="0"/>
              <a:t>    </a:t>
            </a:r>
            <a:r>
              <a:rPr lang="en-US" altLang="ja-JP" sz="1600" dirty="0" err="1"/>
              <a:t>jobHandle.Complete</a:t>
            </a:r>
            <a:r>
              <a:rPr lang="en-US" altLang="ja-JP" sz="1600" dirty="0"/>
              <a:t>();</a:t>
            </a:r>
          </a:p>
          <a:p>
            <a:r>
              <a:rPr lang="en-US" altLang="ja-JP" sz="1600" dirty="0"/>
              <a:t>    // </a:t>
            </a:r>
            <a:r>
              <a:rPr lang="ja-JP" altLang="en-US" sz="1600" dirty="0"/>
              <a:t>並行して処理をしたい</a:t>
            </a:r>
            <a:r>
              <a:rPr lang="en-US" altLang="ja-JP" sz="1600" dirty="0"/>
              <a:t>Transform</a:t>
            </a:r>
            <a:r>
              <a:rPr lang="ja-JP" altLang="en-US" sz="1600" dirty="0"/>
              <a:t>のリストを定義します</a:t>
            </a:r>
            <a:endParaRPr lang="en-US" altLang="ja-JP" sz="1600" dirty="0"/>
          </a:p>
          <a:p>
            <a:r>
              <a:rPr lang="en-US" altLang="ja-JP" sz="1600" dirty="0"/>
              <a:t>    </a:t>
            </a:r>
            <a:r>
              <a:rPr lang="en-US" altLang="ja-JP" sz="1600" dirty="0" err="1"/>
              <a:t>var</a:t>
            </a:r>
            <a:r>
              <a:rPr lang="en-US" altLang="ja-JP" sz="1600" dirty="0"/>
              <a:t> </a:t>
            </a:r>
            <a:r>
              <a:rPr lang="en-US" altLang="ja-JP" sz="1600" dirty="0" err="1"/>
              <a:t>transformAccessArray</a:t>
            </a:r>
            <a:r>
              <a:rPr lang="en-US" altLang="ja-JP" sz="1600" dirty="0"/>
              <a:t> = new </a:t>
            </a:r>
            <a:r>
              <a:rPr lang="en-US" altLang="ja-JP" sz="1600" dirty="0" err="1"/>
              <a:t>TransformAccessArray</a:t>
            </a:r>
            <a:r>
              <a:rPr lang="en-US" altLang="ja-JP" sz="1600" dirty="0"/>
              <a:t>(</a:t>
            </a:r>
            <a:r>
              <a:rPr lang="en-US" altLang="ja-JP" sz="1600" dirty="0" err="1"/>
              <a:t>transformArray</a:t>
            </a:r>
            <a:r>
              <a:rPr lang="en-US" altLang="ja-JP" sz="1600" dirty="0"/>
              <a:t>);</a:t>
            </a:r>
          </a:p>
          <a:p>
            <a:r>
              <a:rPr lang="en-US" altLang="ja-JP" sz="1600" dirty="0"/>
              <a:t>      // Job</a:t>
            </a:r>
            <a:r>
              <a:rPr lang="ja-JP" altLang="en-US" sz="1600" dirty="0"/>
              <a:t>を作成します</a:t>
            </a:r>
            <a:endParaRPr lang="en-US" altLang="ja-JP" sz="1600" dirty="0"/>
          </a:p>
          <a:p>
            <a:r>
              <a:rPr lang="en-US" altLang="ja-JP" sz="1600" dirty="0"/>
              <a:t>      </a:t>
            </a:r>
            <a:r>
              <a:rPr lang="en-US" altLang="ja-JP" sz="1600" dirty="0" err="1"/>
              <a:t>var</a:t>
            </a:r>
            <a:r>
              <a:rPr lang="en-US" altLang="ja-JP" sz="1600" dirty="0"/>
              <a:t> </a:t>
            </a:r>
            <a:r>
              <a:rPr lang="en-US" altLang="ja-JP" sz="1600" dirty="0" err="1"/>
              <a:t>myTransformUpdateJob</a:t>
            </a:r>
            <a:r>
              <a:rPr lang="en-US" altLang="ja-JP" sz="1600" dirty="0"/>
              <a:t> = new </a:t>
            </a:r>
            <a:r>
              <a:rPr lang="en-US" altLang="ja-JP" sz="1600" dirty="0" err="1"/>
              <a:t>MyTransformUpdateJob</a:t>
            </a:r>
            <a:r>
              <a:rPr lang="en-US" altLang="ja-JP" sz="1600" dirty="0"/>
              <a:t>(){</a:t>
            </a:r>
          </a:p>
          <a:p>
            <a:r>
              <a:rPr lang="en-US" altLang="ja-JP" sz="1600" dirty="0"/>
              <a:t>      time = </a:t>
            </a:r>
            <a:r>
              <a:rPr lang="en-US" altLang="ja-JP" sz="1600" dirty="0" err="1"/>
              <a:t>Time.deltaTime</a:t>
            </a:r>
            <a:r>
              <a:rPr lang="en-US" altLang="ja-JP" sz="1600" dirty="0"/>
              <a:t> ,  </a:t>
            </a:r>
            <a:r>
              <a:rPr lang="en-US" altLang="ja-JP" sz="1600" dirty="0" err="1"/>
              <a:t>objNum</a:t>
            </a:r>
            <a:r>
              <a:rPr lang="en-US" altLang="ja-JP" sz="1600" dirty="0"/>
              <a:t> = </a:t>
            </a:r>
            <a:r>
              <a:rPr lang="en-US" altLang="ja-JP" sz="1600" dirty="0" err="1"/>
              <a:t>transformArray.Length</a:t>
            </a:r>
            <a:endParaRPr lang="en-US" altLang="ja-JP" sz="1600" dirty="0"/>
          </a:p>
          <a:p>
            <a:r>
              <a:rPr lang="en-US" altLang="ja-JP" sz="1600" dirty="0"/>
              <a:t>    };</a:t>
            </a:r>
          </a:p>
          <a:p>
            <a:r>
              <a:rPr lang="en-US" altLang="ja-JP" sz="1600" dirty="0"/>
              <a:t>    // Job</a:t>
            </a:r>
            <a:r>
              <a:rPr lang="ja-JP" altLang="en-US" sz="1600" dirty="0"/>
              <a:t>を発行してます。この時点では、</a:t>
            </a:r>
            <a:r>
              <a:rPr lang="en-US" altLang="ja-JP" sz="1600" dirty="0" err="1"/>
              <a:t>Todo</a:t>
            </a:r>
            <a:r>
              <a:rPr lang="ja-JP" altLang="en-US" sz="1600" dirty="0"/>
              <a:t>用の</a:t>
            </a:r>
            <a:r>
              <a:rPr lang="en-US" altLang="ja-JP" sz="1600" dirty="0"/>
              <a:t>Queue</a:t>
            </a:r>
            <a:r>
              <a:rPr lang="ja-JP" altLang="en-US" sz="1600" dirty="0"/>
              <a:t>に積まれるだけです</a:t>
            </a:r>
            <a:endParaRPr lang="en-US" altLang="ja-JP" sz="1600" dirty="0"/>
          </a:p>
          <a:p>
            <a:r>
              <a:rPr lang="en-US" altLang="ja-JP" sz="1600" dirty="0"/>
              <a:t>    </a:t>
            </a:r>
            <a:r>
              <a:rPr lang="en-US" altLang="ja-JP" sz="1600" dirty="0" err="1"/>
              <a:t>JobHandle</a:t>
            </a:r>
            <a:r>
              <a:rPr lang="en-US" altLang="ja-JP" sz="1600" dirty="0"/>
              <a:t> handle = </a:t>
            </a:r>
            <a:r>
              <a:rPr lang="en-US" altLang="ja-JP" sz="1600" dirty="0" err="1"/>
              <a:t>myTransformUpdateJob.Schedule</a:t>
            </a:r>
            <a:r>
              <a:rPr lang="en-US" altLang="ja-JP" sz="1600" dirty="0"/>
              <a:t>(</a:t>
            </a:r>
            <a:r>
              <a:rPr lang="ja-JP" altLang="en-US" sz="1600" dirty="0"/>
              <a:t> </a:t>
            </a:r>
            <a:r>
              <a:rPr lang="en-US" altLang="ja-JP" sz="1600" dirty="0" err="1"/>
              <a:t>transformAccessArray</a:t>
            </a:r>
            <a:r>
              <a:rPr lang="en-US" altLang="ja-JP" sz="1600" dirty="0"/>
              <a:t> );</a:t>
            </a:r>
          </a:p>
          <a:p>
            <a:r>
              <a:rPr lang="en-US" altLang="ja-JP" sz="1600" dirty="0"/>
              <a:t>    // [</a:t>
            </a:r>
            <a:r>
              <a:rPr lang="ja-JP" altLang="en-US" sz="1600" dirty="0"/>
              <a:t>重要</a:t>
            </a:r>
            <a:r>
              <a:rPr lang="en-US" altLang="ja-JP" sz="1600" dirty="0"/>
              <a:t>] </a:t>
            </a:r>
            <a:r>
              <a:rPr lang="ja-JP" altLang="en-US" sz="1600" dirty="0"/>
              <a:t>実際に積まれた</a:t>
            </a:r>
            <a:r>
              <a:rPr lang="en-US" altLang="ja-JP" sz="1600" dirty="0"/>
              <a:t>Job</a:t>
            </a:r>
            <a:r>
              <a:rPr lang="ja-JP" altLang="en-US" sz="1600" dirty="0"/>
              <a:t>の実行を促します</a:t>
            </a:r>
            <a:endParaRPr lang="en-US" altLang="ja-JP" sz="1600" dirty="0"/>
          </a:p>
          <a:p>
            <a:r>
              <a:rPr lang="en-US" altLang="ja-JP" sz="1600" dirty="0"/>
              <a:t>    </a:t>
            </a:r>
            <a:r>
              <a:rPr lang="en-US" altLang="ja-JP" sz="1600" dirty="0" err="1"/>
              <a:t>JobHandle.ScheduleBatchedJobs</a:t>
            </a:r>
            <a:r>
              <a:rPr lang="en-US" altLang="ja-JP" sz="1600" dirty="0"/>
              <a:t>();</a:t>
            </a:r>
          </a:p>
          <a:p>
            <a:r>
              <a:rPr lang="en-US" altLang="ja-JP" sz="1600" dirty="0"/>
              <a:t>  }</a:t>
            </a:r>
            <a:br>
              <a:rPr lang="en-US" altLang="ja-JP" sz="1600" dirty="0"/>
            </a:br>
            <a:r>
              <a:rPr lang="en-US" altLang="ja-JP" sz="1600" dirty="0"/>
              <a:t>}</a:t>
            </a:r>
          </a:p>
        </p:txBody>
      </p:sp>
    </p:spTree>
    <p:extLst>
      <p:ext uri="{BB962C8B-B14F-4D97-AF65-F5344CB8AC3E}">
        <p14:creationId xmlns:p14="http://schemas.microsoft.com/office/powerpoint/2010/main" val="1990845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960" y="2618207"/>
            <a:ext cx="10515600" cy="1325563"/>
          </a:xfrm>
        </p:spPr>
        <p:txBody>
          <a:bodyPr/>
          <a:lstStyle/>
          <a:p>
            <a:r>
              <a:rPr kumimoji="1" lang="ja-JP" altLang="en-US" dirty="0" smtClean="0"/>
              <a:t>まず初めに</a:t>
            </a:r>
            <a:r>
              <a:rPr kumimoji="1" lang="en-US" altLang="ja-JP" dirty="0" smtClean="0"/>
              <a:t>…</a:t>
            </a:r>
            <a:endParaRPr kumimoji="1" lang="ja-JP"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710" y="1852238"/>
            <a:ext cx="3524250" cy="2857500"/>
          </a:xfrm>
          <a:prstGeom prst="rect">
            <a:avLst/>
          </a:prstGeom>
        </p:spPr>
      </p:pic>
    </p:spTree>
    <p:extLst>
      <p:ext uri="{BB962C8B-B14F-4D97-AF65-F5344CB8AC3E}">
        <p14:creationId xmlns:p14="http://schemas.microsoft.com/office/powerpoint/2010/main" val="1697146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997" y="69281"/>
            <a:ext cx="10292908" cy="1248000"/>
          </a:xfrm>
        </p:spPr>
        <p:txBody>
          <a:bodyPr/>
          <a:lstStyle/>
          <a:p>
            <a:r>
              <a:rPr lang="ja-JP" altLang="en-US" sz="3200" dirty="0">
                <a:solidFill>
                  <a:schemeClr val="tx1"/>
                </a:solidFill>
              </a:rPr>
              <a:t>次</a:t>
            </a:r>
            <a:r>
              <a:rPr lang="en-US" altLang="ja-JP" sz="3200" dirty="0">
                <a:solidFill>
                  <a:schemeClr val="tx1"/>
                </a:solidFill>
              </a:rPr>
              <a:t>Update</a:t>
            </a:r>
            <a:r>
              <a:rPr lang="ja-JP" altLang="en-US" sz="3200" dirty="0">
                <a:solidFill>
                  <a:schemeClr val="tx1"/>
                </a:solidFill>
              </a:rPr>
              <a:t>の先頭で完了待ちをすることでより高速化します</a:t>
            </a:r>
          </a:p>
        </p:txBody>
      </p:sp>
      <p:sp>
        <p:nvSpPr>
          <p:cNvPr id="4" name="Rectangle 3"/>
          <p:cNvSpPr/>
          <p:nvPr/>
        </p:nvSpPr>
        <p:spPr>
          <a:xfrm>
            <a:off x="1234040" y="1317282"/>
            <a:ext cx="2017877" cy="84827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nchorCtr="0"/>
          <a:lstStyle/>
          <a:p>
            <a:pPr>
              <a:lnSpc>
                <a:spcPct val="150000"/>
              </a:lnSpc>
            </a:pPr>
            <a:r>
              <a:rPr lang="en-US" altLang="ja-JP" sz="2133" dirty="0" err="1"/>
              <a:t>MainThread</a:t>
            </a:r>
            <a:endParaRPr lang="en-US" altLang="ja-JP" sz="2133" dirty="0"/>
          </a:p>
        </p:txBody>
      </p:sp>
      <p:sp>
        <p:nvSpPr>
          <p:cNvPr id="6" name="Rectangle 5"/>
          <p:cNvSpPr/>
          <p:nvPr/>
        </p:nvSpPr>
        <p:spPr>
          <a:xfrm>
            <a:off x="3258509" y="1316510"/>
            <a:ext cx="6607084" cy="848279"/>
          </a:xfrm>
          <a:prstGeom prst="rect">
            <a:avLst/>
          </a:prstGeom>
          <a:ln/>
        </p:spPr>
        <p:style>
          <a:lnRef idx="1">
            <a:schemeClr val="accent1"/>
          </a:lnRef>
          <a:fillRef idx="2">
            <a:schemeClr val="accent1"/>
          </a:fillRef>
          <a:effectRef idx="1">
            <a:schemeClr val="accent1"/>
          </a:effectRef>
          <a:fontRef idx="minor">
            <a:schemeClr val="dk1"/>
          </a:fontRef>
        </p:style>
        <p:txBody>
          <a:bodyPr lIns="96000" tIns="96000" rIns="96000" bIns="96000" rtlCol="0" anchor="ctr" anchorCtr="0"/>
          <a:lstStyle/>
          <a:p>
            <a:pPr>
              <a:lnSpc>
                <a:spcPct val="150000"/>
              </a:lnSpc>
            </a:pPr>
            <a:endParaRPr lang="en-US" altLang="ja-JP" sz="2133" dirty="0"/>
          </a:p>
        </p:txBody>
      </p:sp>
      <p:sp>
        <p:nvSpPr>
          <p:cNvPr id="7" name="Rectangle 6"/>
          <p:cNvSpPr/>
          <p:nvPr/>
        </p:nvSpPr>
        <p:spPr>
          <a:xfrm>
            <a:off x="3605714" y="1841901"/>
            <a:ext cx="1715581" cy="272548"/>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更新処理</a:t>
            </a:r>
            <a:endParaRPr lang="en-US" altLang="ja-JP" sz="1467" dirty="0"/>
          </a:p>
        </p:txBody>
      </p:sp>
      <p:sp>
        <p:nvSpPr>
          <p:cNvPr id="8" name="Rectangle 7"/>
          <p:cNvSpPr/>
          <p:nvPr/>
        </p:nvSpPr>
        <p:spPr>
          <a:xfrm>
            <a:off x="1234039" y="2208842"/>
            <a:ext cx="2017877" cy="46680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nchorCtr="0"/>
          <a:lstStyle/>
          <a:p>
            <a:pPr>
              <a:lnSpc>
                <a:spcPct val="150000"/>
              </a:lnSpc>
            </a:pPr>
            <a:r>
              <a:rPr lang="en-US" altLang="ja-JP" sz="2133" dirty="0"/>
              <a:t>Worker</a:t>
            </a:r>
          </a:p>
        </p:txBody>
      </p:sp>
      <p:sp>
        <p:nvSpPr>
          <p:cNvPr id="9" name="Rectangle 8"/>
          <p:cNvSpPr/>
          <p:nvPr/>
        </p:nvSpPr>
        <p:spPr>
          <a:xfrm>
            <a:off x="3258507" y="2208069"/>
            <a:ext cx="6607084" cy="466804"/>
          </a:xfrm>
          <a:prstGeom prst="rect">
            <a:avLst/>
          </a:prstGeom>
          <a:ln/>
        </p:spPr>
        <p:style>
          <a:lnRef idx="1">
            <a:schemeClr val="accent1"/>
          </a:lnRef>
          <a:fillRef idx="2">
            <a:schemeClr val="accent1"/>
          </a:fillRef>
          <a:effectRef idx="1">
            <a:schemeClr val="accent1"/>
          </a:effectRef>
          <a:fontRef idx="minor">
            <a:schemeClr val="dk1"/>
          </a:fontRef>
        </p:style>
        <p:txBody>
          <a:bodyPr lIns="96000" tIns="96000" rIns="96000" bIns="96000" rtlCol="0" anchor="ctr" anchorCtr="0"/>
          <a:lstStyle/>
          <a:p>
            <a:pPr>
              <a:lnSpc>
                <a:spcPct val="150000"/>
              </a:lnSpc>
            </a:pPr>
            <a:endParaRPr lang="en-US" altLang="ja-JP" sz="2133" dirty="0"/>
          </a:p>
        </p:txBody>
      </p:sp>
      <p:sp>
        <p:nvSpPr>
          <p:cNvPr id="10" name="Rectangle 9"/>
          <p:cNvSpPr/>
          <p:nvPr/>
        </p:nvSpPr>
        <p:spPr>
          <a:xfrm>
            <a:off x="3605713" y="2299287"/>
            <a:ext cx="1701283" cy="276757"/>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の更新処理</a:t>
            </a:r>
            <a:endParaRPr lang="en-US" altLang="ja-JP" sz="1467" dirty="0"/>
          </a:p>
        </p:txBody>
      </p:sp>
      <p:sp>
        <p:nvSpPr>
          <p:cNvPr id="14" name="Rectangle 13"/>
          <p:cNvSpPr/>
          <p:nvPr/>
        </p:nvSpPr>
        <p:spPr>
          <a:xfrm>
            <a:off x="3365856" y="1473374"/>
            <a:ext cx="2190093" cy="272548"/>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の発行及び完了待ち</a:t>
            </a:r>
            <a:endParaRPr lang="en-US" altLang="ja-JP" sz="1467" dirty="0"/>
          </a:p>
        </p:txBody>
      </p:sp>
      <p:sp>
        <p:nvSpPr>
          <p:cNvPr id="15" name="Rectangle 14"/>
          <p:cNvSpPr/>
          <p:nvPr/>
        </p:nvSpPr>
        <p:spPr>
          <a:xfrm>
            <a:off x="5714563" y="1465743"/>
            <a:ext cx="3913375" cy="272548"/>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ja-JP" altLang="en-US" sz="1467" dirty="0"/>
              <a:t>エンジン側での描画等の更新処理</a:t>
            </a:r>
            <a:endParaRPr lang="en-US" altLang="ja-JP" sz="1467" dirty="0"/>
          </a:p>
        </p:txBody>
      </p:sp>
      <p:sp>
        <p:nvSpPr>
          <p:cNvPr id="16" name="Rectangle 15"/>
          <p:cNvSpPr/>
          <p:nvPr/>
        </p:nvSpPr>
        <p:spPr>
          <a:xfrm>
            <a:off x="6611477" y="2299287"/>
            <a:ext cx="1344780" cy="276757"/>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Engine</a:t>
            </a:r>
            <a:r>
              <a:rPr lang="ja-JP" altLang="en-US" sz="1467" dirty="0"/>
              <a:t>の</a:t>
            </a:r>
            <a:r>
              <a:rPr lang="en-US" altLang="ja-JP" sz="1467" dirty="0"/>
              <a:t>Job</a:t>
            </a:r>
          </a:p>
        </p:txBody>
      </p:sp>
      <p:sp>
        <p:nvSpPr>
          <p:cNvPr id="18" name="Rectangle 17"/>
          <p:cNvSpPr/>
          <p:nvPr/>
        </p:nvSpPr>
        <p:spPr>
          <a:xfrm>
            <a:off x="5870838" y="1820349"/>
            <a:ext cx="1344780" cy="272548"/>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Engine</a:t>
            </a:r>
            <a:r>
              <a:rPr lang="ja-JP" altLang="en-US" sz="1467" dirty="0"/>
              <a:t>の</a:t>
            </a:r>
            <a:r>
              <a:rPr lang="en-US" altLang="ja-JP" sz="1467" dirty="0"/>
              <a:t>Job</a:t>
            </a:r>
          </a:p>
        </p:txBody>
      </p:sp>
      <p:sp>
        <p:nvSpPr>
          <p:cNvPr id="34" name="Rectangle 33"/>
          <p:cNvSpPr/>
          <p:nvPr/>
        </p:nvSpPr>
        <p:spPr>
          <a:xfrm>
            <a:off x="1226348" y="2728373"/>
            <a:ext cx="2017877" cy="46680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nchorCtr="0"/>
          <a:lstStyle/>
          <a:p>
            <a:pPr>
              <a:lnSpc>
                <a:spcPct val="150000"/>
              </a:lnSpc>
            </a:pPr>
            <a:r>
              <a:rPr lang="en-US" altLang="ja-JP" sz="2133" dirty="0"/>
              <a:t>Worker</a:t>
            </a:r>
          </a:p>
        </p:txBody>
      </p:sp>
      <p:sp>
        <p:nvSpPr>
          <p:cNvPr id="35" name="Rectangle 34"/>
          <p:cNvSpPr/>
          <p:nvPr/>
        </p:nvSpPr>
        <p:spPr>
          <a:xfrm>
            <a:off x="3250817" y="2727599"/>
            <a:ext cx="6607084" cy="466804"/>
          </a:xfrm>
          <a:prstGeom prst="rect">
            <a:avLst/>
          </a:prstGeom>
          <a:ln/>
        </p:spPr>
        <p:style>
          <a:lnRef idx="1">
            <a:schemeClr val="accent1"/>
          </a:lnRef>
          <a:fillRef idx="2">
            <a:schemeClr val="accent1"/>
          </a:fillRef>
          <a:effectRef idx="1">
            <a:schemeClr val="accent1"/>
          </a:effectRef>
          <a:fontRef idx="minor">
            <a:schemeClr val="dk1"/>
          </a:fontRef>
        </p:style>
        <p:txBody>
          <a:bodyPr lIns="96000" tIns="96000" rIns="96000" bIns="96000" rtlCol="0" anchor="ctr" anchorCtr="0"/>
          <a:lstStyle/>
          <a:p>
            <a:pPr>
              <a:lnSpc>
                <a:spcPct val="150000"/>
              </a:lnSpc>
            </a:pPr>
            <a:endParaRPr lang="en-US" altLang="ja-JP" sz="2133" dirty="0"/>
          </a:p>
        </p:txBody>
      </p:sp>
      <p:sp>
        <p:nvSpPr>
          <p:cNvPr id="36" name="Rectangle 35"/>
          <p:cNvSpPr/>
          <p:nvPr/>
        </p:nvSpPr>
        <p:spPr>
          <a:xfrm>
            <a:off x="3598023" y="2818818"/>
            <a:ext cx="1701283" cy="276757"/>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の更新処理</a:t>
            </a:r>
            <a:endParaRPr lang="en-US" altLang="ja-JP" sz="1467" dirty="0"/>
          </a:p>
        </p:txBody>
      </p:sp>
      <p:sp>
        <p:nvSpPr>
          <p:cNvPr id="37" name="Rectangle 36"/>
          <p:cNvSpPr/>
          <p:nvPr/>
        </p:nvSpPr>
        <p:spPr>
          <a:xfrm>
            <a:off x="6603786" y="2818818"/>
            <a:ext cx="1344780" cy="276757"/>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Engine</a:t>
            </a:r>
            <a:r>
              <a:rPr lang="ja-JP" altLang="en-US" sz="1467" dirty="0"/>
              <a:t>の</a:t>
            </a:r>
            <a:r>
              <a:rPr lang="en-US" altLang="ja-JP" sz="1467" dirty="0"/>
              <a:t>Job</a:t>
            </a:r>
          </a:p>
        </p:txBody>
      </p:sp>
      <p:sp>
        <p:nvSpPr>
          <p:cNvPr id="38" name="Rectangle 37"/>
          <p:cNvSpPr/>
          <p:nvPr/>
        </p:nvSpPr>
        <p:spPr>
          <a:xfrm>
            <a:off x="1242631" y="4296078"/>
            <a:ext cx="2017877" cy="84827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nchorCtr="0"/>
          <a:lstStyle/>
          <a:p>
            <a:pPr>
              <a:lnSpc>
                <a:spcPct val="150000"/>
              </a:lnSpc>
            </a:pPr>
            <a:r>
              <a:rPr lang="en-US" altLang="ja-JP" sz="2133" dirty="0" err="1"/>
              <a:t>MainThread</a:t>
            </a:r>
            <a:endParaRPr lang="en-US" altLang="ja-JP" sz="2133" dirty="0"/>
          </a:p>
        </p:txBody>
      </p:sp>
      <p:sp>
        <p:nvSpPr>
          <p:cNvPr id="39" name="Rectangle 38"/>
          <p:cNvSpPr/>
          <p:nvPr/>
        </p:nvSpPr>
        <p:spPr>
          <a:xfrm>
            <a:off x="3250815" y="4284130"/>
            <a:ext cx="6607084" cy="848279"/>
          </a:xfrm>
          <a:prstGeom prst="rect">
            <a:avLst/>
          </a:prstGeom>
          <a:ln/>
        </p:spPr>
        <p:style>
          <a:lnRef idx="1">
            <a:schemeClr val="accent1"/>
          </a:lnRef>
          <a:fillRef idx="2">
            <a:schemeClr val="accent1"/>
          </a:fillRef>
          <a:effectRef idx="1">
            <a:schemeClr val="accent1"/>
          </a:effectRef>
          <a:fontRef idx="minor">
            <a:schemeClr val="dk1"/>
          </a:fontRef>
        </p:style>
        <p:txBody>
          <a:bodyPr lIns="96000" tIns="96000" rIns="96000" bIns="96000" rtlCol="0" anchor="ctr" anchorCtr="0"/>
          <a:lstStyle/>
          <a:p>
            <a:pPr>
              <a:lnSpc>
                <a:spcPct val="150000"/>
              </a:lnSpc>
            </a:pPr>
            <a:endParaRPr lang="en-US" altLang="ja-JP" sz="2133" dirty="0"/>
          </a:p>
        </p:txBody>
      </p:sp>
      <p:sp>
        <p:nvSpPr>
          <p:cNvPr id="40" name="Rectangle 39"/>
          <p:cNvSpPr/>
          <p:nvPr/>
        </p:nvSpPr>
        <p:spPr>
          <a:xfrm>
            <a:off x="4125592" y="4372933"/>
            <a:ext cx="630761" cy="709211"/>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発行</a:t>
            </a:r>
            <a:endParaRPr lang="en-US" altLang="ja-JP" sz="1467" dirty="0"/>
          </a:p>
        </p:txBody>
      </p:sp>
      <p:sp>
        <p:nvSpPr>
          <p:cNvPr id="41" name="Rectangle 40"/>
          <p:cNvSpPr/>
          <p:nvPr/>
        </p:nvSpPr>
        <p:spPr>
          <a:xfrm>
            <a:off x="1226347" y="5190769"/>
            <a:ext cx="2017877" cy="46680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nchorCtr="0"/>
          <a:lstStyle/>
          <a:p>
            <a:pPr>
              <a:lnSpc>
                <a:spcPct val="150000"/>
              </a:lnSpc>
            </a:pPr>
            <a:r>
              <a:rPr lang="en-US" altLang="ja-JP" sz="2133" dirty="0"/>
              <a:t>Worker</a:t>
            </a:r>
          </a:p>
        </p:txBody>
      </p:sp>
      <p:sp>
        <p:nvSpPr>
          <p:cNvPr id="42" name="Rectangle 41"/>
          <p:cNvSpPr/>
          <p:nvPr/>
        </p:nvSpPr>
        <p:spPr>
          <a:xfrm>
            <a:off x="3250815" y="5189995"/>
            <a:ext cx="6607084" cy="466804"/>
          </a:xfrm>
          <a:prstGeom prst="rect">
            <a:avLst/>
          </a:prstGeom>
          <a:ln/>
        </p:spPr>
        <p:style>
          <a:lnRef idx="1">
            <a:schemeClr val="accent1"/>
          </a:lnRef>
          <a:fillRef idx="2">
            <a:schemeClr val="accent1"/>
          </a:fillRef>
          <a:effectRef idx="1">
            <a:schemeClr val="accent1"/>
          </a:effectRef>
          <a:fontRef idx="minor">
            <a:schemeClr val="dk1"/>
          </a:fontRef>
        </p:style>
        <p:txBody>
          <a:bodyPr lIns="96000" tIns="96000" rIns="96000" bIns="96000" rtlCol="0" anchor="ctr" anchorCtr="0"/>
          <a:lstStyle/>
          <a:p>
            <a:pPr>
              <a:lnSpc>
                <a:spcPct val="150000"/>
              </a:lnSpc>
            </a:pPr>
            <a:endParaRPr lang="en-US" altLang="ja-JP" sz="2133" dirty="0"/>
          </a:p>
        </p:txBody>
      </p:sp>
      <p:sp>
        <p:nvSpPr>
          <p:cNvPr id="43" name="Rectangle 42"/>
          <p:cNvSpPr/>
          <p:nvPr/>
        </p:nvSpPr>
        <p:spPr>
          <a:xfrm>
            <a:off x="4440971" y="5296012"/>
            <a:ext cx="1701283" cy="276757"/>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の更新処理</a:t>
            </a:r>
            <a:endParaRPr lang="en-US" altLang="ja-JP" sz="1467" dirty="0"/>
          </a:p>
        </p:txBody>
      </p:sp>
      <p:sp>
        <p:nvSpPr>
          <p:cNvPr id="44" name="Rectangle 43"/>
          <p:cNvSpPr/>
          <p:nvPr/>
        </p:nvSpPr>
        <p:spPr>
          <a:xfrm>
            <a:off x="3402089" y="4397715"/>
            <a:ext cx="622359" cy="677108"/>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ja-JP" altLang="en-US" sz="1467" dirty="0"/>
              <a:t>完了待ち</a:t>
            </a:r>
            <a:endParaRPr lang="en-US" altLang="ja-JP" sz="1467" dirty="0"/>
          </a:p>
        </p:txBody>
      </p:sp>
      <p:sp>
        <p:nvSpPr>
          <p:cNvPr id="45" name="Rectangle 44"/>
          <p:cNvSpPr/>
          <p:nvPr/>
        </p:nvSpPr>
        <p:spPr>
          <a:xfrm>
            <a:off x="4929219" y="4447670"/>
            <a:ext cx="3913375" cy="272548"/>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ja-JP" altLang="en-US" sz="1467" dirty="0"/>
              <a:t>エンジン側での描画等の更新処理</a:t>
            </a:r>
            <a:endParaRPr lang="en-US" altLang="ja-JP" sz="1467" dirty="0"/>
          </a:p>
        </p:txBody>
      </p:sp>
      <p:sp>
        <p:nvSpPr>
          <p:cNvPr id="46" name="Rectangle 45"/>
          <p:cNvSpPr/>
          <p:nvPr/>
        </p:nvSpPr>
        <p:spPr>
          <a:xfrm>
            <a:off x="6603785" y="5281214"/>
            <a:ext cx="1344780" cy="276757"/>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Engine</a:t>
            </a:r>
            <a:r>
              <a:rPr lang="ja-JP" altLang="en-US" sz="1467" dirty="0"/>
              <a:t>の</a:t>
            </a:r>
            <a:r>
              <a:rPr lang="en-US" altLang="ja-JP" sz="1467" dirty="0"/>
              <a:t>Job</a:t>
            </a:r>
          </a:p>
        </p:txBody>
      </p:sp>
      <p:sp>
        <p:nvSpPr>
          <p:cNvPr id="47" name="Rectangle 46"/>
          <p:cNvSpPr/>
          <p:nvPr/>
        </p:nvSpPr>
        <p:spPr>
          <a:xfrm>
            <a:off x="5571106" y="4813590"/>
            <a:ext cx="1344780" cy="272548"/>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Engine</a:t>
            </a:r>
            <a:r>
              <a:rPr lang="ja-JP" altLang="en-US" sz="1467" dirty="0"/>
              <a:t>の</a:t>
            </a:r>
            <a:r>
              <a:rPr lang="en-US" altLang="ja-JP" sz="1467" dirty="0"/>
              <a:t>Job</a:t>
            </a:r>
          </a:p>
        </p:txBody>
      </p:sp>
      <p:sp>
        <p:nvSpPr>
          <p:cNvPr id="48" name="Rectangle 47"/>
          <p:cNvSpPr/>
          <p:nvPr/>
        </p:nvSpPr>
        <p:spPr>
          <a:xfrm>
            <a:off x="1218656" y="5710299"/>
            <a:ext cx="2017877" cy="46680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nchorCtr="0"/>
          <a:lstStyle/>
          <a:p>
            <a:pPr>
              <a:lnSpc>
                <a:spcPct val="150000"/>
              </a:lnSpc>
            </a:pPr>
            <a:r>
              <a:rPr lang="en-US" altLang="ja-JP" sz="2133" dirty="0"/>
              <a:t>Worker</a:t>
            </a:r>
          </a:p>
        </p:txBody>
      </p:sp>
      <p:sp>
        <p:nvSpPr>
          <p:cNvPr id="49" name="Rectangle 48"/>
          <p:cNvSpPr/>
          <p:nvPr/>
        </p:nvSpPr>
        <p:spPr>
          <a:xfrm>
            <a:off x="3243125" y="5709526"/>
            <a:ext cx="6607084" cy="466804"/>
          </a:xfrm>
          <a:prstGeom prst="rect">
            <a:avLst/>
          </a:prstGeom>
          <a:ln/>
        </p:spPr>
        <p:style>
          <a:lnRef idx="1">
            <a:schemeClr val="accent1"/>
          </a:lnRef>
          <a:fillRef idx="2">
            <a:schemeClr val="accent1"/>
          </a:fillRef>
          <a:effectRef idx="1">
            <a:schemeClr val="accent1"/>
          </a:effectRef>
          <a:fontRef idx="minor">
            <a:schemeClr val="dk1"/>
          </a:fontRef>
        </p:style>
        <p:txBody>
          <a:bodyPr lIns="96000" tIns="96000" rIns="96000" bIns="96000" rtlCol="0" anchor="ctr" anchorCtr="0"/>
          <a:lstStyle/>
          <a:p>
            <a:pPr>
              <a:lnSpc>
                <a:spcPct val="150000"/>
              </a:lnSpc>
            </a:pPr>
            <a:endParaRPr lang="en-US" altLang="ja-JP" sz="2133" dirty="0"/>
          </a:p>
        </p:txBody>
      </p:sp>
      <p:sp>
        <p:nvSpPr>
          <p:cNvPr id="50" name="Rectangle 49"/>
          <p:cNvSpPr/>
          <p:nvPr/>
        </p:nvSpPr>
        <p:spPr>
          <a:xfrm>
            <a:off x="4440971" y="5774762"/>
            <a:ext cx="1701283" cy="276757"/>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の更新処理</a:t>
            </a:r>
            <a:endParaRPr lang="en-US" altLang="ja-JP" sz="1467" dirty="0"/>
          </a:p>
        </p:txBody>
      </p:sp>
      <p:sp>
        <p:nvSpPr>
          <p:cNvPr id="51" name="Rectangle 50"/>
          <p:cNvSpPr/>
          <p:nvPr/>
        </p:nvSpPr>
        <p:spPr>
          <a:xfrm>
            <a:off x="6998859" y="4810475"/>
            <a:ext cx="1344780" cy="276757"/>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Engine</a:t>
            </a:r>
            <a:r>
              <a:rPr lang="ja-JP" altLang="en-US" sz="1467" dirty="0"/>
              <a:t>の</a:t>
            </a:r>
            <a:r>
              <a:rPr lang="en-US" altLang="ja-JP" sz="1467" dirty="0"/>
              <a:t>Job</a:t>
            </a:r>
          </a:p>
        </p:txBody>
      </p:sp>
      <p:sp>
        <p:nvSpPr>
          <p:cNvPr id="108" name="Rectangle 107"/>
          <p:cNvSpPr/>
          <p:nvPr/>
        </p:nvSpPr>
        <p:spPr>
          <a:xfrm>
            <a:off x="6403785" y="5786434"/>
            <a:ext cx="1701283" cy="276757"/>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の更新処理</a:t>
            </a:r>
            <a:endParaRPr lang="en-US" altLang="ja-JP" sz="1467" dirty="0"/>
          </a:p>
        </p:txBody>
      </p:sp>
      <p:sp>
        <p:nvSpPr>
          <p:cNvPr id="110" name="Rounded Rectangular Callout 109"/>
          <p:cNvSpPr/>
          <p:nvPr/>
        </p:nvSpPr>
        <p:spPr>
          <a:xfrm>
            <a:off x="835757" y="3373542"/>
            <a:ext cx="4217187" cy="801004"/>
          </a:xfrm>
          <a:prstGeom prst="wedgeRoundRectCallout">
            <a:avLst>
              <a:gd name="adj1" fmla="val 58817"/>
              <a:gd name="adj2" fmla="val -26929"/>
              <a:gd name="adj3" fmla="val 16667"/>
            </a:avLst>
          </a:prstGeom>
          <a:ln/>
        </p:spPr>
        <p:style>
          <a:lnRef idx="2">
            <a:schemeClr val="accent5"/>
          </a:lnRef>
          <a:fillRef idx="1">
            <a:schemeClr val="lt1"/>
          </a:fillRef>
          <a:effectRef idx="0">
            <a:schemeClr val="accent5"/>
          </a:effectRef>
          <a:fontRef idx="minor">
            <a:schemeClr val="dk1"/>
          </a:fontRef>
        </p:style>
        <p:txBody>
          <a:bodyPr lIns="96000" tIns="96000" rIns="96000" bIns="96000" rtlCol="0" anchor="ctr"/>
          <a:lstStyle/>
          <a:p>
            <a:pPr>
              <a:lnSpc>
                <a:spcPct val="150000"/>
              </a:lnSpc>
            </a:pPr>
            <a:r>
              <a:rPr lang="ja-JP" altLang="en-US" sz="1400" dirty="0"/>
              <a:t>エンジンの処理の隙間にユーザーの処理を埋める事で全体での処理時間を縮める事が可能です</a:t>
            </a:r>
            <a:endParaRPr lang="en-US" altLang="ja-JP" sz="1400" dirty="0"/>
          </a:p>
        </p:txBody>
      </p:sp>
      <p:sp>
        <p:nvSpPr>
          <p:cNvPr id="111" name="Down Arrow 110"/>
          <p:cNvSpPr/>
          <p:nvPr/>
        </p:nvSpPr>
        <p:spPr>
          <a:xfrm>
            <a:off x="5233956" y="3344635"/>
            <a:ext cx="1110827" cy="839893"/>
          </a:xfrm>
          <a:prstGeom prst="downArrow">
            <a:avLst/>
          </a:prstGeom>
          <a:ln/>
        </p:spPr>
        <p:style>
          <a:lnRef idx="2">
            <a:schemeClr val="accent1"/>
          </a:lnRef>
          <a:fillRef idx="1">
            <a:schemeClr val="lt1"/>
          </a:fillRef>
          <a:effectRef idx="0">
            <a:schemeClr val="accent1"/>
          </a:effectRef>
          <a:fontRef idx="minor">
            <a:schemeClr val="dk1"/>
          </a:fontRef>
        </p:style>
        <p:txBody>
          <a:bodyPr lIns="96000" tIns="96000" rIns="96000" bIns="96000" rtlCol="0" anchor="ctr"/>
          <a:lstStyle/>
          <a:p>
            <a:pPr algn="ctr">
              <a:lnSpc>
                <a:spcPct val="150000"/>
              </a:lnSpc>
            </a:pPr>
            <a:endParaRPr lang="ja-JP" altLang="en-US" sz="2400" dirty="0" err="1"/>
          </a:p>
        </p:txBody>
      </p:sp>
      <p:cxnSp>
        <p:nvCxnSpPr>
          <p:cNvPr id="112" name="Straight Connector 111"/>
          <p:cNvCxnSpPr/>
          <p:nvPr/>
        </p:nvCxnSpPr>
        <p:spPr>
          <a:xfrm flipH="1">
            <a:off x="8883295" y="1687120"/>
            <a:ext cx="744643" cy="2759777"/>
          </a:xfrm>
          <a:prstGeom prst="line">
            <a:avLst/>
          </a:prstGeom>
          <a:ln w="44450" cap="flat" cmpd="sng" algn="ctr">
            <a:solidFill>
              <a:schemeClr val="accent5"/>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0897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9232" y="2500460"/>
            <a:ext cx="8024630" cy="2196445"/>
          </a:xfrm>
        </p:spPr>
        <p:txBody>
          <a:bodyPr>
            <a:normAutofit/>
          </a:bodyPr>
          <a:lstStyle/>
          <a:p>
            <a:r>
              <a:rPr lang="en-US" altLang="ja-JP" sz="3200" dirty="0" smtClean="0"/>
              <a:t>C# </a:t>
            </a:r>
            <a:r>
              <a:rPr lang="en-US" altLang="ja-JP" sz="3200" dirty="0" err="1" smtClean="0"/>
              <a:t>JobSystem</a:t>
            </a:r>
            <a:r>
              <a:rPr lang="ja-JP" altLang="en-US" sz="3200" dirty="0" smtClean="0"/>
              <a:t>を使って、</a:t>
            </a:r>
            <a:r>
              <a:rPr lang="en-US" altLang="ja-JP" sz="3200" dirty="0" smtClean="0"/>
              <a:t/>
            </a:r>
            <a:br>
              <a:rPr lang="en-US" altLang="ja-JP" sz="3200" dirty="0" smtClean="0"/>
            </a:br>
            <a:r>
              <a:rPr lang="ja-JP" altLang="en-US" sz="3200" dirty="0" smtClean="0"/>
              <a:t>処理の効率化をすると、バッテリー消費も減ります</a:t>
            </a:r>
            <a:endParaRPr kumimoji="1" lang="ja-JP"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7" y="2074682"/>
            <a:ext cx="2933700" cy="3048000"/>
          </a:xfrm>
          <a:prstGeom prst="rect">
            <a:avLst/>
          </a:prstGeom>
        </p:spPr>
      </p:pic>
    </p:spTree>
    <p:extLst>
      <p:ext uri="{BB962C8B-B14F-4D97-AF65-F5344CB8AC3E}">
        <p14:creationId xmlns:p14="http://schemas.microsoft.com/office/powerpoint/2010/main" val="1539254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実験結果</a:t>
            </a:r>
            <a:endParaRPr kumimoji="1" lang="ja-JP" altLang="en-US" dirty="0"/>
          </a:p>
        </p:txBody>
      </p:sp>
      <p:pic>
        <p:nvPicPr>
          <p:cNvPr id="4" name="Picture 3"/>
          <p:cNvPicPr>
            <a:picLocks noChangeAspect="1"/>
          </p:cNvPicPr>
          <p:nvPr/>
        </p:nvPicPr>
        <p:blipFill>
          <a:blip r:embed="rId2"/>
          <a:stretch>
            <a:fillRect/>
          </a:stretch>
        </p:blipFill>
        <p:spPr>
          <a:xfrm>
            <a:off x="838200" y="1558138"/>
            <a:ext cx="5077401" cy="3723437"/>
          </a:xfrm>
          <a:prstGeom prst="rect">
            <a:avLst/>
          </a:prstGeom>
        </p:spPr>
      </p:pic>
      <p:pic>
        <p:nvPicPr>
          <p:cNvPr id="5" name="Picture 4"/>
          <p:cNvPicPr>
            <a:picLocks noChangeAspect="1"/>
          </p:cNvPicPr>
          <p:nvPr/>
        </p:nvPicPr>
        <p:blipFill>
          <a:blip r:embed="rId3"/>
          <a:stretch>
            <a:fillRect/>
          </a:stretch>
        </p:blipFill>
        <p:spPr>
          <a:xfrm>
            <a:off x="5991148" y="1558137"/>
            <a:ext cx="6035459" cy="3811221"/>
          </a:xfrm>
          <a:prstGeom prst="rect">
            <a:avLst/>
          </a:prstGeom>
        </p:spPr>
      </p:pic>
      <p:sp>
        <p:nvSpPr>
          <p:cNvPr id="6" name="Rectangle 5"/>
          <p:cNvSpPr/>
          <p:nvPr/>
        </p:nvSpPr>
        <p:spPr>
          <a:xfrm>
            <a:off x="838200" y="5281575"/>
            <a:ext cx="10945625" cy="1477328"/>
          </a:xfrm>
          <a:prstGeom prst="rect">
            <a:avLst/>
          </a:prstGeom>
        </p:spPr>
        <p:txBody>
          <a:bodyPr wrap="none">
            <a:spAutoFit/>
          </a:bodyPr>
          <a:lstStyle/>
          <a:p>
            <a:r>
              <a:rPr lang="ja-JP" altLang="en-US" dirty="0">
                <a:hlinkClick r:id="rId4"/>
              </a:rPr>
              <a:t>https://github.com/wotakuro/UnityJobSystemTes</a:t>
            </a:r>
            <a:r>
              <a:rPr lang="ja-JP" altLang="en-US" dirty="0" smtClean="0">
                <a:hlinkClick r:id="rId4"/>
              </a:rPr>
              <a:t>t</a:t>
            </a:r>
            <a:r>
              <a:rPr lang="ja-JP" altLang="en-US" dirty="0" smtClean="0"/>
              <a:t> </a:t>
            </a:r>
            <a:r>
              <a:rPr lang="en-US" altLang="ja-JP" dirty="0" smtClean="0"/>
              <a:t/>
            </a:r>
            <a:br>
              <a:rPr lang="en-US" altLang="ja-JP" dirty="0" smtClean="0"/>
            </a:br>
            <a:r>
              <a:rPr lang="ja-JP" altLang="en-US" dirty="0" smtClean="0"/>
              <a:t>こちらで計測。</a:t>
            </a:r>
            <a:r>
              <a:rPr lang="en-US" altLang="ja-JP" dirty="0" smtClean="0"/>
              <a:t>GPU</a:t>
            </a:r>
            <a:r>
              <a:rPr lang="ja-JP" altLang="en-US" dirty="0" smtClean="0"/>
              <a:t>・通信の影響を抑えるため、機内モード</a:t>
            </a:r>
            <a:r>
              <a:rPr lang="en-US" altLang="ja-JP" dirty="0" smtClean="0"/>
              <a:t>/</a:t>
            </a:r>
            <a:r>
              <a:rPr lang="ja-JP" altLang="en-US" dirty="0"/>
              <a:t>画</a:t>
            </a:r>
            <a:r>
              <a:rPr lang="ja-JP" altLang="en-US" dirty="0" smtClean="0"/>
              <a:t>面</a:t>
            </a:r>
            <a:r>
              <a:rPr lang="ja-JP" altLang="en-US" dirty="0"/>
              <a:t>輝</a:t>
            </a:r>
            <a:r>
              <a:rPr lang="ja-JP" altLang="en-US" dirty="0" smtClean="0"/>
              <a:t>度</a:t>
            </a:r>
            <a:r>
              <a:rPr lang="ja-JP" altLang="en-US" dirty="0"/>
              <a:t>最</a:t>
            </a:r>
            <a:r>
              <a:rPr lang="ja-JP" altLang="en-US" dirty="0" smtClean="0"/>
              <a:t>低</a:t>
            </a:r>
            <a:r>
              <a:rPr lang="ja-JP" altLang="en-US" dirty="0"/>
              <a:t>固</a:t>
            </a:r>
            <a:r>
              <a:rPr lang="ja-JP" altLang="en-US" dirty="0" smtClean="0"/>
              <a:t>定、ゲームの</a:t>
            </a:r>
            <a:r>
              <a:rPr lang="en-US" altLang="ja-JP" dirty="0" smtClean="0"/>
              <a:t>FPS</a:t>
            </a:r>
            <a:r>
              <a:rPr lang="ja-JP" altLang="en-US" dirty="0" smtClean="0"/>
              <a:t>を</a:t>
            </a:r>
            <a:r>
              <a:rPr lang="en-US" altLang="ja-JP" dirty="0" smtClean="0"/>
              <a:t>10</a:t>
            </a:r>
            <a:r>
              <a:rPr lang="ja-JP" altLang="en-US" dirty="0" smtClean="0"/>
              <a:t>固定</a:t>
            </a:r>
            <a:endParaRPr lang="en-US" altLang="ja-JP" dirty="0" smtClean="0"/>
          </a:p>
          <a:p>
            <a:r>
              <a:rPr lang="ja-JP" altLang="en-US" dirty="0" smtClean="0"/>
              <a:t>にし、</a:t>
            </a:r>
            <a:r>
              <a:rPr lang="en-US" altLang="ja-JP" dirty="0" smtClean="0"/>
              <a:t>CPU</a:t>
            </a:r>
            <a:r>
              <a:rPr lang="ja-JP" altLang="en-US" dirty="0" smtClean="0"/>
              <a:t>でのバッテリー消費が顕著に出る環境にして実験。</a:t>
            </a:r>
            <a:endParaRPr lang="en-US" altLang="ja-JP" dirty="0" smtClean="0"/>
          </a:p>
          <a:p>
            <a:r>
              <a:rPr lang="en-US" altLang="ja-JP" dirty="0" smtClean="0"/>
              <a:t>Android / iOS</a:t>
            </a:r>
            <a:r>
              <a:rPr lang="ja-JP" altLang="en-US" dirty="0" smtClean="0"/>
              <a:t>共に、</a:t>
            </a:r>
            <a:r>
              <a:rPr lang="en-US" altLang="ja-JP" dirty="0" err="1" smtClean="0"/>
              <a:t>JobSystem</a:t>
            </a:r>
            <a:r>
              <a:rPr lang="ja-JP" altLang="en-US" dirty="0" smtClean="0"/>
              <a:t>にして処理時間が減った結果結果、</a:t>
            </a:r>
            <a:r>
              <a:rPr lang="en-US" altLang="ja-JP" dirty="0" smtClean="0"/>
              <a:t>CPU</a:t>
            </a:r>
            <a:r>
              <a:rPr lang="ja-JP" altLang="en-US" dirty="0" smtClean="0"/>
              <a:t>の休む時間が増え、</a:t>
            </a:r>
            <a:r>
              <a:rPr lang="en-US" altLang="ja-JP" dirty="0" smtClean="0"/>
              <a:t/>
            </a:r>
            <a:br>
              <a:rPr lang="en-US" altLang="ja-JP" dirty="0" smtClean="0"/>
            </a:br>
            <a:r>
              <a:rPr lang="ja-JP" altLang="en-US" dirty="0" smtClean="0"/>
              <a:t>バッテリー消費が下がったと思われる。</a:t>
            </a:r>
            <a:endParaRPr lang="ja-JP" altLang="en-US" dirty="0"/>
          </a:p>
        </p:txBody>
      </p:sp>
    </p:spTree>
    <p:extLst>
      <p:ext uri="{BB962C8B-B14F-4D97-AF65-F5344CB8AC3E}">
        <p14:creationId xmlns:p14="http://schemas.microsoft.com/office/powerpoint/2010/main" val="1675206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4734" y="2500460"/>
            <a:ext cx="7319128" cy="2196445"/>
          </a:xfrm>
        </p:spPr>
        <p:txBody>
          <a:bodyPr>
            <a:normAutofit/>
          </a:bodyPr>
          <a:lstStyle/>
          <a:p>
            <a:r>
              <a:rPr kumimoji="1" lang="ja-JP" altLang="en-US" sz="3200" dirty="0" smtClean="0"/>
              <a:t>これ以下は おまけコンテンツです</a:t>
            </a:r>
            <a:r>
              <a:rPr kumimoji="1" lang="en-US" altLang="ja-JP" sz="3200" dirty="0" smtClean="0"/>
              <a:t/>
            </a:r>
            <a:br>
              <a:rPr kumimoji="1" lang="en-US" altLang="ja-JP" sz="3200" dirty="0" smtClean="0"/>
            </a:br>
            <a:r>
              <a:rPr lang="en-US" altLang="ja-JP" sz="3200" dirty="0" smtClean="0"/>
              <a:t>C# </a:t>
            </a:r>
            <a:r>
              <a:rPr lang="en-US" altLang="ja-JP" sz="3200" dirty="0" err="1" smtClean="0"/>
              <a:t>JobSystem</a:t>
            </a:r>
            <a:r>
              <a:rPr lang="ja-JP" altLang="en-US" sz="3200" dirty="0" smtClean="0"/>
              <a:t>とは関係のない部分での</a:t>
            </a:r>
            <a:r>
              <a:rPr lang="en-US" altLang="ja-JP" sz="3200" dirty="0" smtClean="0"/>
              <a:t/>
            </a:r>
            <a:br>
              <a:rPr lang="en-US" altLang="ja-JP" sz="3200" dirty="0" smtClean="0"/>
            </a:br>
            <a:r>
              <a:rPr lang="ja-JP" altLang="en-US" sz="3200" dirty="0" smtClean="0"/>
              <a:t>高速化話です</a:t>
            </a:r>
            <a:endParaRPr kumimoji="1" lang="ja-JP"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84" y="2141357"/>
            <a:ext cx="3524250" cy="2914650"/>
          </a:xfrm>
          <a:prstGeom prst="rect">
            <a:avLst/>
          </a:prstGeom>
        </p:spPr>
      </p:pic>
    </p:spTree>
    <p:extLst>
      <p:ext uri="{BB962C8B-B14F-4D97-AF65-F5344CB8AC3E}">
        <p14:creationId xmlns:p14="http://schemas.microsoft.com/office/powerpoint/2010/main" val="3224566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おまけ・・・</a:t>
            </a:r>
            <a:endParaRPr kumimoji="1" lang="ja-JP" altLang="en-US" dirty="0"/>
          </a:p>
        </p:txBody>
      </p:sp>
      <p:sp>
        <p:nvSpPr>
          <p:cNvPr id="3" name="Content Placeholder 2"/>
          <p:cNvSpPr>
            <a:spLocks noGrp="1"/>
          </p:cNvSpPr>
          <p:nvPr>
            <p:ph idx="1"/>
          </p:nvPr>
        </p:nvSpPr>
        <p:spPr/>
        <p:txBody>
          <a:bodyPr/>
          <a:lstStyle/>
          <a:p>
            <a:r>
              <a:rPr kumimoji="1" lang="en-US" altLang="ja-JP" dirty="0" err="1" smtClean="0"/>
              <a:t>PlayerLoopSystem</a:t>
            </a:r>
            <a:r>
              <a:rPr kumimoji="1" lang="ja-JP" altLang="en-US" dirty="0" smtClean="0"/>
              <a:t>について</a:t>
            </a:r>
            <a:endParaRPr kumimoji="1" lang="en-US" altLang="ja-JP" dirty="0" smtClean="0"/>
          </a:p>
          <a:p>
            <a:r>
              <a:rPr lang="ja-JP" altLang="en-US" dirty="0"/>
              <a:t>ビルボー</a:t>
            </a:r>
            <a:r>
              <a:rPr lang="ja-JP" altLang="en-US" dirty="0" smtClean="0"/>
              <a:t>ドでの描画について</a:t>
            </a:r>
            <a:endParaRPr kumimoji="1" lang="en-US" altLang="ja-JP" dirty="0" smtClean="0"/>
          </a:p>
          <a:p>
            <a:r>
              <a:rPr kumimoji="1" lang="en-US" altLang="ja-JP" dirty="0" smtClean="0"/>
              <a:t>GPU</a:t>
            </a:r>
            <a:r>
              <a:rPr kumimoji="1" lang="ja-JP" altLang="en-US" dirty="0" smtClean="0"/>
              <a:t>インスタンシングでの描画</a:t>
            </a:r>
            <a:endParaRPr kumimoji="1" lang="en-US" altLang="ja-JP" dirty="0" smtClean="0"/>
          </a:p>
          <a:p>
            <a:r>
              <a:rPr lang="en-US" altLang="ja-JP" dirty="0" smtClean="0"/>
              <a:t>Scriptable </a:t>
            </a:r>
            <a:r>
              <a:rPr lang="en-US" altLang="ja-JP" dirty="0" err="1" smtClean="0"/>
              <a:t>RenderPipeline</a:t>
            </a:r>
            <a:r>
              <a:rPr lang="en-US" altLang="ja-JP" dirty="0" smtClean="0"/>
              <a:t>(SRP)</a:t>
            </a:r>
            <a:r>
              <a:rPr lang="ja-JP" altLang="en-US" dirty="0" smtClean="0"/>
              <a:t>について</a:t>
            </a:r>
            <a:endParaRPr lang="en-US" altLang="ja-JP" dirty="0" smtClean="0"/>
          </a:p>
          <a:p>
            <a:r>
              <a:rPr lang="en-US" altLang="ja-JP" dirty="0" smtClean="0"/>
              <a:t>Culling</a:t>
            </a:r>
            <a:r>
              <a:rPr lang="ja-JP" altLang="en-US" dirty="0" smtClean="0"/>
              <a:t>周りについて</a:t>
            </a:r>
            <a:endParaRPr lang="en-US" altLang="ja-JP" dirty="0" smtClean="0"/>
          </a:p>
        </p:txBody>
      </p:sp>
    </p:spTree>
    <p:extLst>
      <p:ext uri="{BB962C8B-B14F-4D97-AF65-F5344CB8AC3E}">
        <p14:creationId xmlns:p14="http://schemas.microsoft.com/office/powerpoint/2010/main" val="3330225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err="1" smtClean="0"/>
              <a:t>PlayerLoopSystem</a:t>
            </a:r>
            <a:r>
              <a:rPr kumimoji="1" lang="ja-JP" altLang="en-US" dirty="0" smtClean="0"/>
              <a:t>について</a:t>
            </a:r>
            <a:endParaRPr kumimoji="1" lang="ja-JP" altLang="en-US" dirty="0"/>
          </a:p>
        </p:txBody>
      </p:sp>
      <p:sp>
        <p:nvSpPr>
          <p:cNvPr id="3" name="Content Placeholder 2"/>
          <p:cNvSpPr>
            <a:spLocks noGrp="1"/>
          </p:cNvSpPr>
          <p:nvPr>
            <p:ph idx="1"/>
          </p:nvPr>
        </p:nvSpPr>
        <p:spPr/>
        <p:txBody>
          <a:bodyPr/>
          <a:lstStyle/>
          <a:p>
            <a:r>
              <a:rPr kumimoji="1" lang="en-US" altLang="ja-JP" dirty="0" smtClean="0"/>
              <a:t>2018.1</a:t>
            </a:r>
            <a:r>
              <a:rPr kumimoji="1" lang="ja-JP" altLang="en-US" dirty="0" smtClean="0"/>
              <a:t>から入った新機能です。</a:t>
            </a:r>
            <a:endParaRPr kumimoji="1" lang="en-US" altLang="ja-JP" dirty="0" smtClean="0"/>
          </a:p>
          <a:p>
            <a:pPr lvl="1"/>
            <a:r>
              <a:rPr lang="ja-JP" altLang="en-US" dirty="0"/>
              <a:t>メイ</a:t>
            </a:r>
            <a:r>
              <a:rPr lang="ja-JP" altLang="en-US" dirty="0" smtClean="0"/>
              <a:t>ン</a:t>
            </a:r>
            <a:r>
              <a:rPr lang="ja-JP" altLang="en-US" dirty="0"/>
              <a:t>ルー</a:t>
            </a:r>
            <a:r>
              <a:rPr lang="ja-JP" altLang="en-US" dirty="0" smtClean="0"/>
              <a:t>プから余計な処理を省く事が出来たり、システム側の呼び出しタイミングをフックして何か処理を挟むことが出来ます</a:t>
            </a:r>
            <a:endParaRPr kumimoji="1" lang="en-US" altLang="ja-JP" dirty="0" smtClean="0"/>
          </a:p>
          <a:p>
            <a:endParaRPr kumimoji="1" lang="en-US" altLang="ja-JP" dirty="0" smtClean="0"/>
          </a:p>
          <a:p>
            <a:r>
              <a:rPr kumimoji="1" lang="ja-JP" altLang="en-US" dirty="0" smtClean="0"/>
              <a:t>このプロジェクトでは</a:t>
            </a:r>
            <a:r>
              <a:rPr kumimoji="1" lang="en-US" altLang="ja-JP" dirty="0" smtClean="0"/>
              <a:t>Physics</a:t>
            </a:r>
            <a:r>
              <a:rPr kumimoji="1" lang="ja-JP" altLang="en-US" dirty="0" smtClean="0"/>
              <a:t>の更新処理を止めるために</a:t>
            </a:r>
            <a:r>
              <a:rPr kumimoji="1" lang="en-US" altLang="ja-JP" dirty="0" err="1" smtClean="0"/>
              <a:t>PlayerLoopSystem</a:t>
            </a:r>
            <a:r>
              <a:rPr lang="ja-JP" altLang="en-US" dirty="0" smtClean="0"/>
              <a:t>をカスタマイズしています。</a:t>
            </a:r>
            <a:endParaRPr lang="en-US" altLang="ja-JP" dirty="0" smtClean="0"/>
          </a:p>
          <a:p>
            <a:pPr lvl="1"/>
            <a:r>
              <a:rPr kumimoji="1" lang="ja-JP" altLang="en-US" dirty="0" smtClean="0"/>
              <a:t>プロジェクト内にある</a:t>
            </a:r>
            <a:r>
              <a:rPr lang="ja-JP" altLang="en-US" dirty="0" smtClean="0"/>
              <a:t>「</a:t>
            </a:r>
            <a:r>
              <a:rPr lang="en-US" altLang="ja-JP" dirty="0" err="1" smtClean="0"/>
              <a:t>CustomPlayerLoop.cs</a:t>
            </a:r>
            <a:r>
              <a:rPr lang="ja-JP" altLang="en-US" dirty="0" smtClean="0"/>
              <a:t>」で、実際に処理しております</a:t>
            </a:r>
            <a:endParaRPr kumimoji="1" lang="ja-JP" altLang="en-US" dirty="0"/>
          </a:p>
        </p:txBody>
      </p:sp>
    </p:spTree>
    <p:extLst>
      <p:ext uri="{BB962C8B-B14F-4D97-AF65-F5344CB8AC3E}">
        <p14:creationId xmlns:p14="http://schemas.microsoft.com/office/powerpoint/2010/main" val="3499403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ビルボードでの描画について</a:t>
            </a:r>
            <a:r>
              <a:rPr kumimoji="1" lang="en-US" altLang="ja-JP" dirty="0" smtClean="0"/>
              <a:t>(1)</a:t>
            </a:r>
            <a:endParaRPr kumimoji="1" lang="ja-JP" altLang="en-US" dirty="0"/>
          </a:p>
        </p:txBody>
      </p:sp>
      <p:sp>
        <p:nvSpPr>
          <p:cNvPr id="3" name="Content Placeholder 2"/>
          <p:cNvSpPr>
            <a:spLocks noGrp="1"/>
          </p:cNvSpPr>
          <p:nvPr>
            <p:ph idx="1"/>
          </p:nvPr>
        </p:nvSpPr>
        <p:spPr>
          <a:xfrm>
            <a:off x="838200" y="1825625"/>
            <a:ext cx="10515600" cy="1146175"/>
          </a:xfrm>
        </p:spPr>
        <p:txBody>
          <a:bodyPr/>
          <a:lstStyle/>
          <a:p>
            <a:pPr marL="0" indent="0">
              <a:buNone/>
            </a:pPr>
            <a:r>
              <a:rPr kumimoji="1" lang="ja-JP" altLang="en-US" dirty="0" smtClean="0"/>
              <a:t>今回のキャラクターは全てビルボードでの</a:t>
            </a:r>
            <a:r>
              <a:rPr kumimoji="1" lang="en-US" altLang="ja-JP" dirty="0" smtClean="0"/>
              <a:t>Sprite</a:t>
            </a:r>
            <a:r>
              <a:rPr kumimoji="1" lang="ja-JP" altLang="en-US" dirty="0" smtClean="0"/>
              <a:t>切り替えアニメーションで実装しています。</a:t>
            </a:r>
            <a:endParaRPr kumimoji="1" lang="en-US" altLang="ja-JP" dirty="0" smtClean="0"/>
          </a:p>
          <a:p>
            <a:pPr marL="0" indent="0">
              <a:buNone/>
            </a:pPr>
            <a:endParaRPr kumimoji="1" lang="ja-JP"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5394488"/>
            <a:ext cx="914400" cy="914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6634" y="5394488"/>
            <a:ext cx="914400" cy="914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419" y="5394488"/>
            <a:ext cx="914400" cy="9144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6849" y="5394488"/>
            <a:ext cx="914400" cy="9144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7342" y="5394488"/>
            <a:ext cx="914400" cy="9144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4542" y="5382704"/>
            <a:ext cx="914400" cy="914400"/>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24757" y="5382704"/>
            <a:ext cx="914400" cy="91440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78265" y="5382704"/>
            <a:ext cx="914400" cy="914400"/>
          </a:xfrm>
          <a:prstGeom prst="rect">
            <a:avLst/>
          </a:prstGeom>
        </p:spPr>
      </p:pic>
      <p:sp>
        <p:nvSpPr>
          <p:cNvPr id="13" name="Content Placeholder 2"/>
          <p:cNvSpPr txBox="1">
            <a:spLocks/>
          </p:cNvSpPr>
          <p:nvPr/>
        </p:nvSpPr>
        <p:spPr>
          <a:xfrm>
            <a:off x="905758" y="3669987"/>
            <a:ext cx="10515600" cy="17127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下記ツールを利用し、事前にアニメーションしたキャラから</a:t>
            </a:r>
            <a:r>
              <a:rPr lang="en-US" altLang="ja-JP" dirty="0" smtClean="0"/>
              <a:t>8</a:t>
            </a:r>
            <a:r>
              <a:rPr lang="ja-JP" altLang="en-US" dirty="0" smtClean="0"/>
              <a:t>方向分の</a:t>
            </a:r>
            <a:r>
              <a:rPr lang="en-US" altLang="ja-JP" dirty="0" smtClean="0"/>
              <a:t>Texture</a:t>
            </a:r>
            <a:r>
              <a:rPr lang="ja-JP" altLang="en-US" dirty="0" smtClean="0"/>
              <a:t>を生成しています。カメラの角度を考慮して、適切な向きの画像を選ぶようになっています</a:t>
            </a:r>
            <a:endParaRPr lang="en-US" altLang="ja-JP" dirty="0"/>
          </a:p>
          <a:p>
            <a:pPr marL="0" indent="0">
              <a:buNone/>
            </a:pPr>
            <a:r>
              <a:rPr lang="en-US" altLang="ja-JP" sz="1700" dirty="0" smtClean="0">
                <a:hlinkClick r:id="rId10"/>
              </a:rPr>
              <a:t>https://github.com/wotakuro/BillBoardCreator</a:t>
            </a:r>
            <a:r>
              <a:rPr lang="en-US" altLang="ja-JP" sz="1700" dirty="0" smtClean="0"/>
              <a:t> </a:t>
            </a:r>
            <a:endParaRPr lang="ja-JP" altLang="en-US" sz="1700" dirty="0"/>
          </a:p>
        </p:txBody>
      </p:sp>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63453" y="2661321"/>
            <a:ext cx="914400" cy="91440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23145" y="2636001"/>
            <a:ext cx="914400" cy="914400"/>
          </a:xfrm>
          <a:prstGeom prst="rect">
            <a:avLst/>
          </a:prstGeom>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68304" y="2649537"/>
            <a:ext cx="914400" cy="914400"/>
          </a:xfrm>
          <a:prstGeom prst="rect">
            <a:avLst/>
          </a:prstGeom>
        </p:spPr>
      </p:pic>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02850" y="2666034"/>
            <a:ext cx="914400" cy="914400"/>
          </a:xfrm>
          <a:prstGeom prst="rect">
            <a:avLst/>
          </a:prstGeom>
        </p:spPr>
      </p:pic>
      <p:pic>
        <p:nvPicPr>
          <p:cNvPr id="18" name="Picture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75304" y="2635725"/>
            <a:ext cx="914400" cy="914400"/>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71523" y="2661321"/>
            <a:ext cx="914400" cy="914400"/>
          </a:xfrm>
          <a:prstGeom prst="rect">
            <a:avLst/>
          </a:prstGeom>
        </p:spPr>
      </p:pic>
      <p:pic>
        <p:nvPicPr>
          <p:cNvPr id="20" name="Picture 1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854974" y="2661321"/>
            <a:ext cx="914400" cy="914400"/>
          </a:xfrm>
          <a:prstGeom prst="rect">
            <a:avLst/>
          </a:prstGeom>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2749" y="2635396"/>
            <a:ext cx="914400" cy="914400"/>
          </a:xfrm>
          <a:prstGeom prst="rect">
            <a:avLst/>
          </a:prstGeom>
        </p:spPr>
      </p:pic>
      <p:pic>
        <p:nvPicPr>
          <p:cNvPr id="22" name="Picture 2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85549" y="2649537"/>
            <a:ext cx="914400" cy="914400"/>
          </a:xfrm>
          <a:prstGeom prst="rect">
            <a:avLst/>
          </a:prstGeom>
        </p:spPr>
      </p:pic>
      <p:pic>
        <p:nvPicPr>
          <p:cNvPr id="23" name="Picture 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70770" y="2661321"/>
            <a:ext cx="914400" cy="914400"/>
          </a:xfrm>
          <a:prstGeom prst="rect">
            <a:avLst/>
          </a:prstGeom>
        </p:spPr>
      </p:pic>
      <p:pic>
        <p:nvPicPr>
          <p:cNvPr id="24" name="Picture 2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183094" y="2649537"/>
            <a:ext cx="914400" cy="914400"/>
          </a:xfrm>
          <a:prstGeom prst="rect">
            <a:avLst/>
          </a:prstGeom>
        </p:spPr>
      </p:pic>
      <p:pic>
        <p:nvPicPr>
          <p:cNvPr id="25" name="Picture 2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802879" y="2661321"/>
            <a:ext cx="914400" cy="914400"/>
          </a:xfrm>
          <a:prstGeom prst="rect">
            <a:avLst/>
          </a:prstGeom>
        </p:spPr>
      </p:pic>
      <p:pic>
        <p:nvPicPr>
          <p:cNvPr id="26" name="Picture 2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22664" y="2649537"/>
            <a:ext cx="914400" cy="914400"/>
          </a:xfrm>
          <a:prstGeom prst="rect">
            <a:avLst/>
          </a:prstGeom>
        </p:spPr>
      </p:pic>
      <p:pic>
        <p:nvPicPr>
          <p:cNvPr id="27" name="Picture 2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42449" y="2649537"/>
            <a:ext cx="914400" cy="914400"/>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234" y="2649537"/>
            <a:ext cx="914400" cy="914400"/>
          </a:xfrm>
          <a:prstGeom prst="rect">
            <a:avLst/>
          </a:prstGeom>
        </p:spPr>
      </p:pic>
    </p:spTree>
    <p:extLst>
      <p:ext uri="{BB962C8B-B14F-4D97-AF65-F5344CB8AC3E}">
        <p14:creationId xmlns:p14="http://schemas.microsoft.com/office/powerpoint/2010/main" val="2342654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ビルボードでの描画について</a:t>
            </a:r>
            <a:r>
              <a:rPr kumimoji="1" lang="en-US" altLang="ja-JP" dirty="0" smtClean="0"/>
              <a:t>(2)</a:t>
            </a:r>
            <a:endParaRPr kumimoji="1" lang="ja-JP" altLang="en-US" dirty="0"/>
          </a:p>
        </p:txBody>
      </p:sp>
      <p:sp>
        <p:nvSpPr>
          <p:cNvPr id="3" name="Content Placeholder 2"/>
          <p:cNvSpPr>
            <a:spLocks noGrp="1"/>
          </p:cNvSpPr>
          <p:nvPr>
            <p:ph idx="1"/>
          </p:nvPr>
        </p:nvSpPr>
        <p:spPr>
          <a:xfrm>
            <a:off x="838200" y="1825625"/>
            <a:ext cx="10515600" cy="2312742"/>
          </a:xfrm>
        </p:spPr>
        <p:txBody>
          <a:bodyPr>
            <a:normAutofit/>
          </a:bodyPr>
          <a:lstStyle/>
          <a:p>
            <a:pPr marL="0" indent="0">
              <a:buNone/>
            </a:pPr>
            <a:r>
              <a:rPr lang="ja-JP" altLang="en-US" dirty="0"/>
              <a:t>今</a:t>
            </a:r>
            <a:r>
              <a:rPr lang="ja-JP" altLang="en-US" dirty="0" smtClean="0"/>
              <a:t>回、こちらの描画をとった主な理由ですが</a:t>
            </a:r>
            <a:r>
              <a:rPr lang="en-US" altLang="ja-JP" dirty="0" smtClean="0"/>
              <a:t>…</a:t>
            </a:r>
          </a:p>
          <a:p>
            <a:pPr marL="0" indent="0">
              <a:buNone/>
            </a:pPr>
            <a:r>
              <a:rPr kumimoji="1" lang="en-US" altLang="ja-JP" dirty="0" smtClean="0"/>
              <a:t>Animator / </a:t>
            </a:r>
            <a:r>
              <a:rPr kumimoji="1" lang="en-US" altLang="ja-JP" dirty="0" err="1" smtClean="0"/>
              <a:t>SkinnedMeshRenderer</a:t>
            </a:r>
            <a:r>
              <a:rPr kumimoji="1" lang="ja-JP" altLang="en-US" dirty="0" smtClean="0"/>
              <a:t>の組み合わせだった時に、先にそちら側が根を上げてしまい、十分なキャラクター数を表示できないためです。</a:t>
            </a:r>
            <a:endParaRPr kumimoji="1" lang="en-US" altLang="ja-JP" dirty="0" smtClean="0"/>
          </a:p>
        </p:txBody>
      </p:sp>
      <p:sp>
        <p:nvSpPr>
          <p:cNvPr id="4" name="Rectangle 3"/>
          <p:cNvSpPr/>
          <p:nvPr/>
        </p:nvSpPr>
        <p:spPr>
          <a:xfrm>
            <a:off x="999744" y="5219927"/>
            <a:ext cx="11692128" cy="646331"/>
          </a:xfrm>
          <a:prstGeom prst="rect">
            <a:avLst/>
          </a:prstGeom>
        </p:spPr>
        <p:txBody>
          <a:bodyPr wrap="square">
            <a:spAutoFit/>
          </a:bodyPr>
          <a:lstStyle/>
          <a:p>
            <a:r>
              <a:rPr lang="en-US" altLang="ja-JP" dirty="0" smtClean="0"/>
              <a:t>※</a:t>
            </a:r>
            <a:r>
              <a:rPr lang="ja-JP" altLang="en-US" dirty="0" smtClean="0"/>
              <a:t>一応、下記のようなソリューションはあるのですが、今回は見送りました</a:t>
            </a:r>
            <a:endParaRPr lang="en-US" altLang="ja-JP" dirty="0" smtClean="0"/>
          </a:p>
          <a:p>
            <a:r>
              <a:rPr lang="ja-JP" altLang="en-US" dirty="0" smtClean="0">
                <a:hlinkClick r:id="rId2"/>
              </a:rPr>
              <a:t>h</a:t>
            </a:r>
            <a:r>
              <a:rPr lang="ja-JP" altLang="en-US" dirty="0">
                <a:hlinkClick r:id="rId2"/>
              </a:rPr>
              <a:t>ttps://blogs.unity3d.com/jp/2018/04/16/animation-instancing-instancing-for-skinnedmeshrenderer</a:t>
            </a:r>
            <a:r>
              <a:rPr lang="ja-JP" altLang="en-US" dirty="0" smtClean="0">
                <a:hlinkClick r:id="rId2"/>
              </a:rPr>
              <a:t>/</a:t>
            </a:r>
            <a:r>
              <a:rPr lang="ja-JP" altLang="en-US" dirty="0" smtClean="0"/>
              <a:t> </a:t>
            </a:r>
            <a:endParaRPr lang="ja-JP" altLang="en-US" dirty="0"/>
          </a:p>
        </p:txBody>
      </p:sp>
    </p:spTree>
    <p:extLst>
      <p:ext uri="{BB962C8B-B14F-4D97-AF65-F5344CB8AC3E}">
        <p14:creationId xmlns:p14="http://schemas.microsoft.com/office/powerpoint/2010/main" val="402965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GPU Instancing</a:t>
            </a:r>
            <a:r>
              <a:rPr kumimoji="1" lang="ja-JP" altLang="en-US" dirty="0" smtClean="0"/>
              <a:t>の描画について</a:t>
            </a:r>
            <a:r>
              <a:rPr kumimoji="1" lang="en-US" altLang="ja-JP" dirty="0" smtClean="0"/>
              <a:t>(1)</a:t>
            </a:r>
            <a:endParaRPr kumimoji="1" lang="ja-JP" altLang="en-US" dirty="0"/>
          </a:p>
        </p:txBody>
      </p:sp>
      <p:sp>
        <p:nvSpPr>
          <p:cNvPr id="3" name="Content Placeholder 2"/>
          <p:cNvSpPr>
            <a:spLocks noGrp="1"/>
          </p:cNvSpPr>
          <p:nvPr>
            <p:ph idx="1"/>
          </p:nvPr>
        </p:nvSpPr>
        <p:spPr>
          <a:xfrm>
            <a:off x="838200" y="1825625"/>
            <a:ext cx="10515600" cy="2731745"/>
          </a:xfrm>
        </p:spPr>
        <p:txBody>
          <a:bodyPr>
            <a:normAutofit/>
          </a:bodyPr>
          <a:lstStyle/>
          <a:p>
            <a:pPr marL="0" indent="0">
              <a:buNone/>
            </a:pPr>
            <a:r>
              <a:rPr lang="ja-JP" altLang="en-US" dirty="0"/>
              <a:t>今</a:t>
            </a:r>
            <a:r>
              <a:rPr lang="ja-JP" altLang="en-US" dirty="0" smtClean="0"/>
              <a:t>回、キャラクターを描く際には </a:t>
            </a:r>
            <a:r>
              <a:rPr lang="en-US" altLang="ja-JP" dirty="0" err="1" smtClean="0"/>
              <a:t>DynamicBatching</a:t>
            </a:r>
            <a:r>
              <a:rPr lang="ja-JP" altLang="en-US" dirty="0" smtClean="0"/>
              <a:t>ではなく</a:t>
            </a:r>
            <a:r>
              <a:rPr lang="en-US" altLang="ja-JP" dirty="0" smtClean="0"/>
              <a:t>GPU Instancing</a:t>
            </a:r>
            <a:r>
              <a:rPr lang="ja-JP" altLang="en-US" dirty="0" smtClean="0"/>
              <a:t>での描画をしています。</a:t>
            </a:r>
            <a:endParaRPr kumimoji="1" lang="en-US" altLang="ja-JP" dirty="0"/>
          </a:p>
          <a:p>
            <a:pPr marL="0" indent="0">
              <a:buNone/>
            </a:pPr>
            <a:r>
              <a:rPr lang="en-US" altLang="ja-JP" dirty="0" smtClean="0"/>
              <a:t>Android</a:t>
            </a:r>
            <a:r>
              <a:rPr lang="ja-JP" altLang="en-US" dirty="0" smtClean="0"/>
              <a:t>では、</a:t>
            </a:r>
            <a:r>
              <a:rPr lang="en-US" altLang="ja-JP" dirty="0" smtClean="0"/>
              <a:t>OpenGL 3.1</a:t>
            </a:r>
            <a:r>
              <a:rPr lang="ja-JP" altLang="en-US" dirty="0" smtClean="0"/>
              <a:t>以上。</a:t>
            </a:r>
            <a:r>
              <a:rPr lang="en-US" altLang="ja-JP" dirty="0" smtClean="0"/>
              <a:t>iOS</a:t>
            </a:r>
            <a:r>
              <a:rPr lang="ja-JP" altLang="en-US" dirty="0" smtClean="0"/>
              <a:t>では</a:t>
            </a:r>
            <a:r>
              <a:rPr lang="en-US" altLang="ja-JP" dirty="0" smtClean="0"/>
              <a:t>Metal</a:t>
            </a:r>
            <a:r>
              <a:rPr lang="ja-JP" altLang="en-US" dirty="0" smtClean="0"/>
              <a:t>対応であれば</a:t>
            </a:r>
            <a:r>
              <a:rPr lang="en-US" altLang="ja-JP" dirty="0" smtClean="0"/>
              <a:t>GPU Instancing</a:t>
            </a:r>
            <a:r>
              <a:rPr lang="ja-JP" altLang="en-US" dirty="0" smtClean="0"/>
              <a:t>が利用できます。市場の端末でも多くが対応しているため、</a:t>
            </a:r>
            <a:r>
              <a:rPr lang="ja-JP" altLang="en-US" dirty="0"/>
              <a:t>今後</a:t>
            </a:r>
            <a:r>
              <a:rPr lang="ja-JP" altLang="en-US" dirty="0" smtClean="0"/>
              <a:t>のタイトルでは</a:t>
            </a:r>
            <a:r>
              <a:rPr lang="en-US" altLang="ja-JP" dirty="0" smtClean="0"/>
              <a:t>GPU Instancing</a:t>
            </a:r>
            <a:r>
              <a:rPr lang="ja-JP" altLang="en-US" dirty="0" smtClean="0"/>
              <a:t>の採用は十分に選択肢に入ります。</a:t>
            </a:r>
            <a:endParaRPr kumimoji="1" lang="en-US" altLang="ja-JP" dirty="0" smtClean="0"/>
          </a:p>
        </p:txBody>
      </p:sp>
      <p:sp>
        <p:nvSpPr>
          <p:cNvPr id="4" name="Rectangle 3"/>
          <p:cNvSpPr/>
          <p:nvPr/>
        </p:nvSpPr>
        <p:spPr>
          <a:xfrm>
            <a:off x="838200" y="4557370"/>
            <a:ext cx="10277172" cy="923330"/>
          </a:xfrm>
          <a:prstGeom prst="rect">
            <a:avLst/>
          </a:prstGeom>
        </p:spPr>
        <p:txBody>
          <a:bodyPr wrap="none">
            <a:spAutoFit/>
          </a:bodyPr>
          <a:lstStyle/>
          <a:p>
            <a:r>
              <a:rPr lang="en-US" altLang="ja-JP" dirty="0" smtClean="0"/>
              <a:t>※</a:t>
            </a:r>
            <a:r>
              <a:rPr lang="en-US" altLang="ja-JP" dirty="0" err="1" smtClean="0"/>
              <a:t>DynamicBatching</a:t>
            </a:r>
            <a:r>
              <a:rPr lang="ja-JP" altLang="en-US" dirty="0" smtClean="0"/>
              <a:t>では、</a:t>
            </a:r>
            <a:r>
              <a:rPr lang="en-US" altLang="ja-JP" dirty="0" smtClean="0"/>
              <a:t>CPU</a:t>
            </a:r>
            <a:r>
              <a:rPr lang="ja-JP" altLang="en-US" dirty="0" smtClean="0"/>
              <a:t>側でメッシュの結合をしています。これも</a:t>
            </a:r>
            <a:r>
              <a:rPr lang="en-US" altLang="ja-JP" dirty="0" smtClean="0"/>
              <a:t>Job</a:t>
            </a:r>
            <a:r>
              <a:rPr lang="ja-JP" altLang="en-US" dirty="0" smtClean="0"/>
              <a:t>の仕組みを使うので</a:t>
            </a:r>
            <a:endParaRPr lang="en-US" altLang="ja-JP" dirty="0" smtClean="0"/>
          </a:p>
          <a:p>
            <a:r>
              <a:rPr lang="en-US" altLang="ja-JP" dirty="0" smtClean="0"/>
              <a:t>   </a:t>
            </a:r>
            <a:r>
              <a:rPr lang="en-US" altLang="ja-JP" dirty="0" err="1" smtClean="0"/>
              <a:t>WorkerThread</a:t>
            </a:r>
            <a:r>
              <a:rPr lang="ja-JP" altLang="en-US" dirty="0" smtClean="0"/>
              <a:t>で結合しています。そのため、</a:t>
            </a:r>
            <a:r>
              <a:rPr lang="en-US" altLang="ja-JP" dirty="0" smtClean="0"/>
              <a:t>C# </a:t>
            </a:r>
            <a:r>
              <a:rPr lang="en-US" altLang="ja-JP" dirty="0" err="1" smtClean="0"/>
              <a:t>JobSystem</a:t>
            </a:r>
            <a:r>
              <a:rPr lang="ja-JP" altLang="en-US" dirty="0" smtClean="0"/>
              <a:t>と資源の奪い合いとなります。</a:t>
            </a:r>
            <a:endParaRPr lang="en-US" altLang="ja-JP" dirty="0" smtClean="0"/>
          </a:p>
          <a:p>
            <a:r>
              <a:rPr lang="ja-JP" altLang="en-US" dirty="0"/>
              <a:t>　</a:t>
            </a:r>
            <a:r>
              <a:rPr lang="ja-JP" altLang="en-US" dirty="0" smtClean="0"/>
              <a:t>そのため、その懸念がない</a:t>
            </a:r>
            <a:r>
              <a:rPr lang="en-US" altLang="ja-JP" dirty="0" smtClean="0"/>
              <a:t>GPU Instancing</a:t>
            </a:r>
            <a:r>
              <a:rPr lang="ja-JP" altLang="en-US" dirty="0" smtClean="0"/>
              <a:t>を今回は全面的に使用することにしました</a:t>
            </a:r>
            <a:endParaRPr lang="ja-JP" altLang="en-US" dirty="0"/>
          </a:p>
        </p:txBody>
      </p:sp>
    </p:spTree>
    <p:extLst>
      <p:ext uri="{BB962C8B-B14F-4D97-AF65-F5344CB8AC3E}">
        <p14:creationId xmlns:p14="http://schemas.microsoft.com/office/powerpoint/2010/main" val="3487054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GPU Instancing</a:t>
            </a:r>
            <a:r>
              <a:rPr kumimoji="1" lang="ja-JP" altLang="en-US" dirty="0" smtClean="0"/>
              <a:t>の描画について</a:t>
            </a:r>
            <a:r>
              <a:rPr kumimoji="1" lang="en-US" altLang="ja-JP" dirty="0" smtClean="0"/>
              <a:t>(2)</a:t>
            </a:r>
            <a:endParaRPr kumimoji="1" lang="ja-JP" altLang="en-US" dirty="0"/>
          </a:p>
        </p:txBody>
      </p:sp>
      <p:sp>
        <p:nvSpPr>
          <p:cNvPr id="3" name="Content Placeholder 2"/>
          <p:cNvSpPr>
            <a:spLocks noGrp="1"/>
          </p:cNvSpPr>
          <p:nvPr>
            <p:ph idx="1"/>
          </p:nvPr>
        </p:nvSpPr>
        <p:spPr>
          <a:xfrm>
            <a:off x="838200" y="1825625"/>
            <a:ext cx="10515600" cy="4141542"/>
          </a:xfrm>
        </p:spPr>
        <p:txBody>
          <a:bodyPr>
            <a:normAutofit/>
          </a:bodyPr>
          <a:lstStyle/>
          <a:p>
            <a:pPr marL="0" indent="0">
              <a:buNone/>
            </a:pPr>
            <a:r>
              <a:rPr lang="ja-JP" altLang="en-US" dirty="0" smtClean="0"/>
              <a:t>今回は</a:t>
            </a:r>
            <a:r>
              <a:rPr lang="en-US" altLang="ja-JP" dirty="0" err="1" smtClean="0"/>
              <a:t>SpriteRenderer</a:t>
            </a:r>
            <a:r>
              <a:rPr lang="ja-JP" altLang="en-US" dirty="0" smtClean="0"/>
              <a:t>ではなく、</a:t>
            </a:r>
            <a:r>
              <a:rPr lang="en-US" altLang="ja-JP" dirty="0" err="1" smtClean="0"/>
              <a:t>MeshRenderer</a:t>
            </a:r>
            <a:r>
              <a:rPr lang="en-US" altLang="ja-JP" dirty="0" smtClean="0"/>
              <a:t>+</a:t>
            </a:r>
            <a:r>
              <a:rPr lang="ja-JP" altLang="en-US" dirty="0" smtClean="0"/>
              <a:t>独自コンポーネント</a:t>
            </a:r>
            <a:r>
              <a:rPr lang="en-US" altLang="ja-JP" dirty="0" smtClean="0"/>
              <a:t>(</a:t>
            </a:r>
            <a:r>
              <a:rPr lang="en-US" altLang="ja-JP" dirty="0" err="1" smtClean="0"/>
              <a:t>BoardRenderer</a:t>
            </a:r>
            <a:r>
              <a:rPr lang="en-US" altLang="ja-JP" dirty="0" smtClean="0"/>
              <a:t>)</a:t>
            </a:r>
            <a:r>
              <a:rPr lang="ja-JP" altLang="en-US" dirty="0" smtClean="0"/>
              <a:t>にて</a:t>
            </a:r>
            <a:r>
              <a:rPr lang="en-US" altLang="ja-JP" dirty="0" smtClean="0"/>
              <a:t>GPU Instancing</a:t>
            </a:r>
            <a:r>
              <a:rPr lang="ja-JP" altLang="en-US" dirty="0" smtClean="0"/>
              <a:t>での</a:t>
            </a:r>
            <a:r>
              <a:rPr lang="en-US" altLang="ja-JP" dirty="0" smtClean="0"/>
              <a:t>Sprite</a:t>
            </a:r>
            <a:r>
              <a:rPr lang="ja-JP" altLang="en-US" dirty="0" smtClean="0"/>
              <a:t>描画を実現しています。</a:t>
            </a:r>
            <a:r>
              <a:rPr lang="en-US" altLang="ja-JP" dirty="0" smtClean="0"/>
              <a:t/>
            </a:r>
            <a:br>
              <a:rPr lang="en-US" altLang="ja-JP" dirty="0" smtClean="0"/>
            </a:br>
            <a:r>
              <a:rPr lang="en-US" altLang="ja-JP" dirty="0" err="1" smtClean="0"/>
              <a:t>SpriteRenderer</a:t>
            </a:r>
            <a:r>
              <a:rPr lang="ja-JP" altLang="en-US" dirty="0" smtClean="0"/>
              <a:t>で描画すると、</a:t>
            </a:r>
            <a:r>
              <a:rPr lang="en-US" altLang="ja-JP" dirty="0" err="1" smtClean="0"/>
              <a:t>uv</a:t>
            </a:r>
            <a:r>
              <a:rPr lang="ja-JP" altLang="en-US" dirty="0" smtClean="0"/>
              <a:t>が異なる状況ではうまくドローコールがまとまらなかったためです。</a:t>
            </a:r>
            <a:r>
              <a:rPr lang="en-US" altLang="ja-JP" dirty="0" smtClean="0"/>
              <a:t/>
            </a:r>
            <a:br>
              <a:rPr lang="en-US" altLang="ja-JP" dirty="0" smtClean="0"/>
            </a:br>
            <a:endParaRPr lang="en-US" altLang="ja-JP" dirty="0" smtClean="0"/>
          </a:p>
          <a:p>
            <a:pPr marL="0" indent="0">
              <a:buNone/>
            </a:pPr>
            <a:r>
              <a:rPr kumimoji="1" lang="en-US" altLang="ja-JP" dirty="0" err="1" smtClean="0"/>
              <a:t>Shader</a:t>
            </a:r>
            <a:r>
              <a:rPr kumimoji="1" lang="ja-JP" altLang="en-US" dirty="0" smtClean="0"/>
              <a:t>に</a:t>
            </a:r>
            <a:r>
              <a:rPr kumimoji="1" lang="en-US" altLang="ja-JP" dirty="0" smtClean="0"/>
              <a:t>Instancing</a:t>
            </a:r>
            <a:r>
              <a:rPr lang="ja-JP" altLang="en-US" dirty="0" smtClean="0"/>
              <a:t>毎</a:t>
            </a:r>
            <a:r>
              <a:rPr lang="ja-JP" altLang="en-US" dirty="0"/>
              <a:t>の</a:t>
            </a:r>
            <a:r>
              <a:rPr kumimoji="1" lang="ja-JP" altLang="en-US" dirty="0" smtClean="0"/>
              <a:t>変数で描画</a:t>
            </a:r>
            <a:r>
              <a:rPr lang="ja-JP" altLang="en-US" dirty="0"/>
              <a:t>用</a:t>
            </a:r>
            <a:r>
              <a:rPr lang="ja-JP" altLang="en-US" dirty="0" smtClean="0"/>
              <a:t>の矩形情報を渡し、</a:t>
            </a:r>
            <a:r>
              <a:rPr lang="en-US" altLang="ja-JP" dirty="0" smtClean="0"/>
              <a:t/>
            </a:r>
            <a:br>
              <a:rPr lang="en-US" altLang="ja-JP" dirty="0" smtClean="0"/>
            </a:br>
            <a:r>
              <a:rPr lang="ja-JP" altLang="en-US" dirty="0" smtClean="0"/>
              <a:t>頂点</a:t>
            </a:r>
            <a:r>
              <a:rPr lang="en-US" altLang="ja-JP" dirty="0" err="1" smtClean="0"/>
              <a:t>Shader</a:t>
            </a:r>
            <a:r>
              <a:rPr lang="ja-JP" altLang="en-US" dirty="0" smtClean="0"/>
              <a:t>で</a:t>
            </a:r>
            <a:r>
              <a:rPr lang="en-US" altLang="ja-JP" dirty="0" err="1" smtClean="0"/>
              <a:t>uv</a:t>
            </a:r>
            <a:r>
              <a:rPr lang="ja-JP" altLang="en-US" dirty="0" smtClean="0"/>
              <a:t>の調整を行っています。</a:t>
            </a:r>
            <a:endParaRPr kumimoji="1" lang="en-US" altLang="ja-JP" dirty="0" smtClean="0"/>
          </a:p>
        </p:txBody>
      </p:sp>
    </p:spTree>
    <p:extLst>
      <p:ext uri="{BB962C8B-B14F-4D97-AF65-F5344CB8AC3E}">
        <p14:creationId xmlns:p14="http://schemas.microsoft.com/office/powerpoint/2010/main" val="3202812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プロジェクトについて</a:t>
            </a:r>
            <a:endParaRPr kumimoji="1" lang="ja-JP" altLang="en-US" dirty="0"/>
          </a:p>
        </p:txBody>
      </p:sp>
      <p:pic>
        <p:nvPicPr>
          <p:cNvPr id="4" name="Picture 3"/>
          <p:cNvPicPr>
            <a:picLocks noChangeAspect="1"/>
          </p:cNvPicPr>
          <p:nvPr/>
        </p:nvPicPr>
        <p:blipFill rotWithShape="1">
          <a:blip r:embed="rId2"/>
          <a:srcRect b="36052"/>
          <a:stretch/>
        </p:blipFill>
        <p:spPr>
          <a:xfrm>
            <a:off x="1007490" y="1871810"/>
            <a:ext cx="6934200" cy="3727712"/>
          </a:xfrm>
          <a:prstGeom prst="rect">
            <a:avLst/>
          </a:prstGeom>
        </p:spPr>
      </p:pic>
      <p:sp>
        <p:nvSpPr>
          <p:cNvPr id="5" name="Rounded Rectangular Callout 4"/>
          <p:cNvSpPr/>
          <p:nvPr/>
        </p:nvSpPr>
        <p:spPr>
          <a:xfrm>
            <a:off x="4474590" y="4239586"/>
            <a:ext cx="4869314" cy="1048852"/>
          </a:xfrm>
          <a:prstGeom prst="wedgeRoundRectCallout">
            <a:avLst>
              <a:gd name="adj1" fmla="val -29123"/>
              <a:gd name="adj2" fmla="val -8168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1600" dirty="0" smtClean="0"/>
              <a:t>Application</a:t>
            </a:r>
            <a:r>
              <a:rPr lang="ja-JP" altLang="en-US" sz="1600" dirty="0"/>
              <a:t>以</a:t>
            </a:r>
            <a:r>
              <a:rPr lang="ja-JP" altLang="en-US" sz="1600" dirty="0" smtClean="0"/>
              <a:t>下に、それぞれの</a:t>
            </a:r>
            <a:r>
              <a:rPr lang="en-US" altLang="ja-JP" sz="1600" dirty="0" smtClean="0"/>
              <a:t>Work</a:t>
            </a:r>
            <a:r>
              <a:rPr lang="ja-JP" altLang="en-US" sz="1600" dirty="0" smtClean="0"/>
              <a:t>に応じて</a:t>
            </a:r>
            <a:endParaRPr lang="en-US" altLang="ja-JP" sz="1600" dirty="0" smtClean="0"/>
          </a:p>
          <a:p>
            <a:r>
              <a:rPr lang="ja-JP" altLang="en-US" sz="1600" dirty="0" smtClean="0"/>
              <a:t>ディレクトリがあります。</a:t>
            </a:r>
            <a:endParaRPr lang="en-US" altLang="ja-JP" sz="1600" dirty="0" smtClean="0"/>
          </a:p>
          <a:p>
            <a:r>
              <a:rPr lang="ja-JP" altLang="en-US" sz="1600" dirty="0" smtClean="0"/>
              <a:t>それぞれの課題毎に独立しているので、こちらをそれぞれやっていく形になります</a:t>
            </a:r>
            <a:endParaRPr lang="en-US" altLang="ja-JP" sz="1600" dirty="0" smtClean="0"/>
          </a:p>
        </p:txBody>
      </p:sp>
    </p:spTree>
    <p:extLst>
      <p:ext uri="{BB962C8B-B14F-4D97-AF65-F5344CB8AC3E}">
        <p14:creationId xmlns:p14="http://schemas.microsoft.com/office/powerpoint/2010/main" val="1548034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19062" cy="1325563"/>
          </a:xfrm>
        </p:spPr>
        <p:txBody>
          <a:bodyPr/>
          <a:lstStyle/>
          <a:p>
            <a:r>
              <a:rPr kumimoji="1" lang="en-US" altLang="ja-JP" dirty="0" smtClean="0"/>
              <a:t>SRP</a:t>
            </a:r>
            <a:r>
              <a:rPr kumimoji="1" lang="ja-JP" altLang="en-US" dirty="0" smtClean="0"/>
              <a:t>について</a:t>
            </a:r>
            <a:endParaRPr kumimoji="1" lang="ja-JP" altLang="en-US" dirty="0"/>
          </a:p>
        </p:txBody>
      </p:sp>
      <p:sp>
        <p:nvSpPr>
          <p:cNvPr id="3" name="Content Placeholder 2"/>
          <p:cNvSpPr>
            <a:spLocks noGrp="1"/>
          </p:cNvSpPr>
          <p:nvPr>
            <p:ph idx="1"/>
          </p:nvPr>
        </p:nvSpPr>
        <p:spPr>
          <a:xfrm>
            <a:off x="838200" y="1825625"/>
            <a:ext cx="10515600" cy="4537468"/>
          </a:xfrm>
        </p:spPr>
        <p:txBody>
          <a:bodyPr>
            <a:normAutofit/>
          </a:bodyPr>
          <a:lstStyle/>
          <a:p>
            <a:pPr marL="0" indent="0">
              <a:buNone/>
            </a:pPr>
            <a:r>
              <a:rPr lang="ja-JP" altLang="en-US" dirty="0"/>
              <a:t>今</a:t>
            </a:r>
            <a:r>
              <a:rPr lang="ja-JP" altLang="en-US" dirty="0" smtClean="0"/>
              <a:t>回のプロジェクトでは、独自に作成した</a:t>
            </a:r>
            <a:r>
              <a:rPr lang="en-US" altLang="ja-JP" dirty="0" err="1" smtClean="0"/>
              <a:t>ScriptableRenderPipeline</a:t>
            </a:r>
            <a:r>
              <a:rPr lang="en-US" altLang="ja-JP" dirty="0" smtClean="0"/>
              <a:t>(SRP)</a:t>
            </a:r>
            <a:r>
              <a:rPr lang="ja-JP" altLang="en-US" dirty="0" smtClean="0"/>
              <a:t>も利用しています</a:t>
            </a:r>
            <a:r>
              <a:rPr kumimoji="1" lang="ja-JP" altLang="en-US" dirty="0" smtClean="0"/>
              <a:t>。</a:t>
            </a:r>
            <a:r>
              <a:rPr kumimoji="1" lang="en-US" altLang="ja-JP" dirty="0" smtClean="0"/>
              <a:t/>
            </a:r>
            <a:br>
              <a:rPr kumimoji="1" lang="en-US" altLang="ja-JP" dirty="0" smtClean="0"/>
            </a:br>
            <a:endParaRPr kumimoji="1" lang="en-US" altLang="ja-JP" dirty="0" smtClean="0"/>
          </a:p>
          <a:p>
            <a:pPr marL="0" indent="0">
              <a:buNone/>
            </a:pPr>
            <a:r>
              <a:rPr lang="ja-JP" altLang="en-US" dirty="0" smtClean="0"/>
              <a:t>各キャラクターを描くとき前に </a:t>
            </a:r>
            <a:r>
              <a:rPr lang="en-US" altLang="ja-JP" dirty="0" smtClean="0"/>
              <a:t>Z</a:t>
            </a:r>
            <a:r>
              <a:rPr lang="ja-JP" altLang="en-US" dirty="0" smtClean="0"/>
              <a:t>バッファーの更新だけ行い、その後に通常の描画をするという形にして描画負荷を抑えたかったためです。</a:t>
            </a:r>
            <a:endParaRPr lang="en-US" altLang="ja-JP" dirty="0" smtClean="0"/>
          </a:p>
        </p:txBody>
      </p:sp>
    </p:spTree>
    <p:extLst>
      <p:ext uri="{BB962C8B-B14F-4D97-AF65-F5344CB8AC3E}">
        <p14:creationId xmlns:p14="http://schemas.microsoft.com/office/powerpoint/2010/main" val="339715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19062" cy="1325563"/>
          </a:xfrm>
        </p:spPr>
        <p:txBody>
          <a:bodyPr/>
          <a:lstStyle/>
          <a:p>
            <a:r>
              <a:rPr kumimoji="1" lang="en-US" altLang="ja-JP" dirty="0" smtClean="0"/>
              <a:t>SRP</a:t>
            </a:r>
            <a:r>
              <a:rPr kumimoji="1" lang="ja-JP" altLang="en-US" dirty="0" smtClean="0"/>
              <a:t>について 良いところ</a:t>
            </a:r>
            <a:endParaRPr kumimoji="1" lang="ja-JP" altLang="en-US" dirty="0"/>
          </a:p>
        </p:txBody>
      </p:sp>
      <p:sp>
        <p:nvSpPr>
          <p:cNvPr id="3" name="Content Placeholder 2"/>
          <p:cNvSpPr>
            <a:spLocks noGrp="1"/>
          </p:cNvSpPr>
          <p:nvPr>
            <p:ph idx="1"/>
          </p:nvPr>
        </p:nvSpPr>
        <p:spPr>
          <a:xfrm>
            <a:off x="838200" y="1825625"/>
            <a:ext cx="10515600" cy="4537468"/>
          </a:xfrm>
        </p:spPr>
        <p:txBody>
          <a:bodyPr>
            <a:normAutofit/>
          </a:bodyPr>
          <a:lstStyle/>
          <a:p>
            <a:pPr marL="0" indent="0">
              <a:buNone/>
            </a:pPr>
            <a:r>
              <a:rPr lang="ja-JP" altLang="en-US" sz="1800" dirty="0" smtClean="0"/>
              <a:t>・良い点</a:t>
            </a:r>
          </a:p>
          <a:p>
            <a:pPr marL="0" indent="0">
              <a:buNone/>
            </a:pPr>
            <a:r>
              <a:rPr lang="ja-JP" altLang="en-US" sz="1800" dirty="0" smtClean="0"/>
              <a:t> </a:t>
            </a:r>
            <a:r>
              <a:rPr lang="en-US" altLang="ja-JP" sz="1800" dirty="0" smtClean="0"/>
              <a:t>- </a:t>
            </a:r>
            <a:r>
              <a:rPr lang="ja-JP" altLang="en-US" sz="1800" dirty="0" smtClean="0"/>
              <a:t>描画順等の</a:t>
            </a:r>
            <a:r>
              <a:rPr lang="en-US" altLang="ja-JP" sz="1800" dirty="0" smtClean="0"/>
              <a:t>Rendering</a:t>
            </a:r>
            <a:r>
              <a:rPr lang="ja-JP" altLang="en-US" sz="1800" dirty="0" smtClean="0"/>
              <a:t>に関する部分に手を入れやすくなりました。</a:t>
            </a:r>
          </a:p>
          <a:p>
            <a:pPr marL="0" indent="0">
              <a:buNone/>
            </a:pPr>
            <a:r>
              <a:rPr lang="ja-JP" altLang="en-US" sz="1800" dirty="0" smtClean="0"/>
              <a:t>   </a:t>
            </a:r>
            <a:r>
              <a:rPr lang="en-US" altLang="ja-JP" sz="1800" dirty="0" smtClean="0"/>
              <a:t>=&gt; </a:t>
            </a:r>
            <a:r>
              <a:rPr lang="ja-JP" altLang="en-US" sz="1800" dirty="0" smtClean="0"/>
              <a:t>従来は各コンポーネントの設定を上手く利用して描画順の制御をしていました。</a:t>
            </a:r>
          </a:p>
          <a:p>
            <a:pPr marL="0" indent="0">
              <a:buNone/>
            </a:pPr>
            <a:r>
              <a:rPr lang="ja-JP" altLang="en-US" sz="1800" dirty="0" smtClean="0"/>
              <a:t>      これには各コンポーネントの特性を熟知している必要がありました。</a:t>
            </a:r>
          </a:p>
          <a:p>
            <a:pPr marL="0" indent="0">
              <a:buNone/>
            </a:pPr>
            <a:r>
              <a:rPr lang="ja-JP" altLang="en-US" sz="1800" dirty="0" smtClean="0"/>
              <a:t>      </a:t>
            </a:r>
            <a:r>
              <a:rPr lang="en-US" altLang="ja-JP" sz="1800" dirty="0" smtClean="0"/>
              <a:t>SRP</a:t>
            </a:r>
            <a:r>
              <a:rPr lang="ja-JP" altLang="en-US" sz="1800" dirty="0" smtClean="0"/>
              <a:t>の登場により、スクリプトでわかりやすく記述することが出来る用になりました。</a:t>
            </a:r>
          </a:p>
          <a:p>
            <a:pPr marL="0" indent="0">
              <a:buNone/>
            </a:pPr>
            <a:r>
              <a:rPr lang="ja-JP" altLang="en-US" sz="1800" dirty="0" smtClean="0"/>
              <a:t> </a:t>
            </a:r>
            <a:r>
              <a:rPr lang="en-US" altLang="ja-JP" sz="1800" dirty="0" smtClean="0"/>
              <a:t>- </a:t>
            </a:r>
            <a:r>
              <a:rPr lang="ja-JP" altLang="en-US" sz="1800" dirty="0" smtClean="0"/>
              <a:t>今まで手を入れることが出来なかった細かい部分にも手を入れることが出来る用になりました。</a:t>
            </a:r>
          </a:p>
          <a:p>
            <a:pPr marL="0" indent="0">
              <a:buNone/>
            </a:pPr>
            <a:r>
              <a:rPr lang="ja-JP" altLang="en-US" sz="1800" dirty="0" smtClean="0"/>
              <a:t> 　</a:t>
            </a:r>
            <a:r>
              <a:rPr lang="en-US" altLang="ja-JP" sz="1800" dirty="0" smtClean="0"/>
              <a:t>=&gt; </a:t>
            </a:r>
            <a:r>
              <a:rPr lang="ja-JP" altLang="en-US" sz="1800" dirty="0" smtClean="0"/>
              <a:t>影処理の置き換え、描画グループごとのバッチング</a:t>
            </a:r>
            <a:r>
              <a:rPr lang="en-US" altLang="ja-JP" sz="1800" dirty="0" smtClean="0"/>
              <a:t>/</a:t>
            </a:r>
            <a:r>
              <a:rPr lang="ja-JP" altLang="en-US" sz="1800" dirty="0" smtClean="0"/>
              <a:t>インスタンシングの制御、</a:t>
            </a:r>
            <a:r>
              <a:rPr lang="en-US" altLang="ja-JP" sz="1800" dirty="0" smtClean="0"/>
              <a:t/>
            </a:r>
            <a:br>
              <a:rPr lang="en-US" altLang="ja-JP" sz="1800" dirty="0" smtClean="0"/>
            </a:br>
            <a:r>
              <a:rPr lang="en-US" altLang="ja-JP" sz="1800" dirty="0" smtClean="0"/>
              <a:t> </a:t>
            </a:r>
            <a:r>
              <a:rPr lang="ja-JP" altLang="en-US" sz="1800" dirty="0" smtClean="0"/>
              <a:t>　　  描画順のソートの方法や</a:t>
            </a:r>
            <a:r>
              <a:rPr lang="en-US" altLang="ja-JP" sz="1800" dirty="0" smtClean="0"/>
              <a:t>Culling</a:t>
            </a:r>
            <a:r>
              <a:rPr lang="ja-JP" altLang="en-US" sz="1800" dirty="0" smtClean="0"/>
              <a:t>に関する設定の変更等々出来る用になりました。</a:t>
            </a:r>
          </a:p>
          <a:p>
            <a:pPr marL="0" indent="0">
              <a:buNone/>
            </a:pPr>
            <a:r>
              <a:rPr lang="ja-JP" altLang="en-US" sz="1800" dirty="0" smtClean="0"/>
              <a:t>　　</a:t>
            </a:r>
            <a:r>
              <a:rPr lang="en-US" altLang="ja-JP" sz="1800" dirty="0" smtClean="0"/>
              <a:t>※ Culling</a:t>
            </a:r>
            <a:r>
              <a:rPr lang="ja-JP" altLang="en-US" sz="1800" dirty="0" smtClean="0"/>
              <a:t>に関する処理を全てオフにすることは出来ません。</a:t>
            </a:r>
          </a:p>
          <a:p>
            <a:pPr marL="0" indent="0">
              <a:buNone/>
            </a:pPr>
            <a:r>
              <a:rPr lang="ja-JP" altLang="en-US" sz="1800" dirty="0" smtClean="0"/>
              <a:t>　　　 これは</a:t>
            </a:r>
            <a:r>
              <a:rPr lang="en-US" altLang="ja-JP" sz="1800" dirty="0" smtClean="0"/>
              <a:t>Animator</a:t>
            </a:r>
            <a:r>
              <a:rPr lang="ja-JP" altLang="en-US" sz="1800" dirty="0" smtClean="0"/>
              <a:t>等で更新を判断するために利用されているからです。</a:t>
            </a:r>
            <a:endParaRPr lang="en-US" altLang="ja-JP" sz="1800" dirty="0" smtClean="0"/>
          </a:p>
        </p:txBody>
      </p:sp>
    </p:spTree>
    <p:extLst>
      <p:ext uri="{BB962C8B-B14F-4D97-AF65-F5344CB8AC3E}">
        <p14:creationId xmlns:p14="http://schemas.microsoft.com/office/powerpoint/2010/main" val="2555042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19062" cy="1325563"/>
          </a:xfrm>
        </p:spPr>
        <p:txBody>
          <a:bodyPr/>
          <a:lstStyle/>
          <a:p>
            <a:r>
              <a:rPr kumimoji="1" lang="en-US" altLang="ja-JP" dirty="0" smtClean="0"/>
              <a:t>SRP</a:t>
            </a:r>
            <a:r>
              <a:rPr kumimoji="1" lang="ja-JP" altLang="en-US" dirty="0" smtClean="0"/>
              <a:t>について 注意するところ</a:t>
            </a:r>
            <a:endParaRPr kumimoji="1" lang="ja-JP" altLang="en-US" dirty="0"/>
          </a:p>
        </p:txBody>
      </p:sp>
      <p:sp>
        <p:nvSpPr>
          <p:cNvPr id="3" name="Content Placeholder 2"/>
          <p:cNvSpPr>
            <a:spLocks noGrp="1"/>
          </p:cNvSpPr>
          <p:nvPr>
            <p:ph idx="1"/>
          </p:nvPr>
        </p:nvSpPr>
        <p:spPr>
          <a:xfrm>
            <a:off x="838200" y="1825625"/>
            <a:ext cx="10515600" cy="4537468"/>
          </a:xfrm>
        </p:spPr>
        <p:txBody>
          <a:bodyPr>
            <a:normAutofit/>
          </a:bodyPr>
          <a:lstStyle/>
          <a:p>
            <a:pPr marL="0" indent="0">
              <a:buNone/>
            </a:pPr>
            <a:r>
              <a:rPr lang="ja-JP" altLang="en-US" sz="1800" dirty="0" smtClean="0"/>
              <a:t>・導入の際に気を付ける点</a:t>
            </a:r>
          </a:p>
          <a:p>
            <a:pPr marL="0" indent="0">
              <a:buNone/>
            </a:pPr>
            <a:r>
              <a:rPr lang="ja-JP" altLang="en-US" sz="1800" dirty="0" smtClean="0"/>
              <a:t> </a:t>
            </a:r>
            <a:r>
              <a:rPr lang="en-US" altLang="ja-JP" sz="1800" dirty="0" smtClean="0"/>
              <a:t>- SRP</a:t>
            </a:r>
            <a:r>
              <a:rPr lang="ja-JP" altLang="en-US" sz="1800" dirty="0" smtClean="0"/>
              <a:t>と既存のレンダリングシステムで全く同じ</a:t>
            </a:r>
            <a:r>
              <a:rPr lang="en-US" altLang="ja-JP" sz="1800" dirty="0" err="1" smtClean="0"/>
              <a:t>Shader</a:t>
            </a:r>
            <a:r>
              <a:rPr lang="ja-JP" altLang="en-US" sz="1800" dirty="0" smtClean="0"/>
              <a:t>は利用できません。</a:t>
            </a:r>
          </a:p>
          <a:p>
            <a:pPr marL="0" indent="0">
              <a:buNone/>
            </a:pPr>
            <a:r>
              <a:rPr lang="ja-JP" altLang="en-US" sz="1800" dirty="0" smtClean="0"/>
              <a:t>   </a:t>
            </a:r>
            <a:r>
              <a:rPr lang="en-US" altLang="ja-JP" sz="1800" dirty="0" smtClean="0"/>
              <a:t>=&gt; SRP</a:t>
            </a:r>
            <a:r>
              <a:rPr lang="ja-JP" altLang="en-US" sz="1800" dirty="0" smtClean="0"/>
              <a:t>の対応をするためには、</a:t>
            </a:r>
            <a:r>
              <a:rPr lang="en-US" altLang="ja-JP" sz="1800" dirty="0" err="1" smtClean="0"/>
              <a:t>ShaderPass</a:t>
            </a:r>
            <a:r>
              <a:rPr lang="ja-JP" altLang="en-US" sz="1800" dirty="0" smtClean="0"/>
              <a:t>の</a:t>
            </a:r>
            <a:r>
              <a:rPr lang="en-US" altLang="ja-JP" sz="1800" dirty="0" err="1" smtClean="0"/>
              <a:t>LightMode</a:t>
            </a:r>
            <a:r>
              <a:rPr lang="ja-JP" altLang="en-US" sz="1800" dirty="0" smtClean="0"/>
              <a:t>を以下のように独自に定義する必要が</a:t>
            </a:r>
            <a:r>
              <a:rPr lang="en-US" altLang="ja-JP" sz="1800" dirty="0" smtClean="0"/>
              <a:t/>
            </a:r>
            <a:br>
              <a:rPr lang="en-US" altLang="ja-JP" sz="1800" dirty="0" smtClean="0"/>
            </a:br>
            <a:r>
              <a:rPr lang="ja-JP" altLang="en-US" sz="1800" dirty="0" smtClean="0"/>
              <a:t>　　  あるためです。</a:t>
            </a:r>
          </a:p>
          <a:p>
            <a:pPr marL="0" indent="0">
              <a:buNone/>
            </a:pPr>
            <a:r>
              <a:rPr lang="ja-JP" altLang="en-US" sz="1800" dirty="0" smtClean="0"/>
              <a:t>     「</a:t>
            </a:r>
            <a:r>
              <a:rPr lang="en-US" altLang="ja-JP" sz="1800" dirty="0" smtClean="0"/>
              <a:t>Tags { "</a:t>
            </a:r>
            <a:r>
              <a:rPr lang="en-US" altLang="ja-JP" sz="1800" dirty="0" err="1" smtClean="0"/>
              <a:t>LightMode</a:t>
            </a:r>
            <a:r>
              <a:rPr lang="en-US" altLang="ja-JP" sz="1800" dirty="0" smtClean="0"/>
              <a:t>" = "</a:t>
            </a:r>
            <a:r>
              <a:rPr lang="en-US" altLang="ja-JP" sz="1800" dirty="0" err="1" smtClean="0"/>
              <a:t>BasicPass</a:t>
            </a:r>
            <a:r>
              <a:rPr lang="en-US" altLang="ja-JP" sz="1800" dirty="0" smtClean="0"/>
              <a:t>" }</a:t>
            </a:r>
            <a:r>
              <a:rPr lang="ja-JP" altLang="en-US" sz="1800" dirty="0" smtClean="0"/>
              <a:t>」</a:t>
            </a:r>
          </a:p>
          <a:p>
            <a:pPr marL="0" indent="0">
              <a:buNone/>
            </a:pPr>
            <a:r>
              <a:rPr lang="ja-JP" altLang="en-US" sz="1800" dirty="0" smtClean="0"/>
              <a:t> </a:t>
            </a:r>
            <a:r>
              <a:rPr lang="en-US" altLang="ja-JP" sz="1800" dirty="0" smtClean="0"/>
              <a:t>- Surface </a:t>
            </a:r>
            <a:r>
              <a:rPr lang="en-US" altLang="ja-JP" sz="1800" dirty="0" err="1" smtClean="0"/>
              <a:t>Shader</a:t>
            </a:r>
            <a:r>
              <a:rPr lang="ja-JP" altLang="en-US" sz="1800" dirty="0" smtClean="0"/>
              <a:t>は利用不可能です。</a:t>
            </a:r>
          </a:p>
          <a:p>
            <a:pPr marL="0" indent="0">
              <a:buNone/>
            </a:pPr>
            <a:r>
              <a:rPr lang="ja-JP" altLang="en-US" sz="1800" dirty="0" smtClean="0"/>
              <a:t>   </a:t>
            </a:r>
            <a:r>
              <a:rPr lang="en-US" altLang="ja-JP" sz="1800" dirty="0" smtClean="0"/>
              <a:t>=&gt; </a:t>
            </a:r>
            <a:r>
              <a:rPr lang="en-US" altLang="ja-JP" sz="1800" dirty="0" err="1" smtClean="0"/>
              <a:t>Shader</a:t>
            </a:r>
            <a:r>
              <a:rPr lang="en-US" altLang="ja-JP" sz="1800" dirty="0" smtClean="0"/>
              <a:t> Graph Tool</a:t>
            </a:r>
            <a:r>
              <a:rPr lang="ja-JP" altLang="en-US" sz="1800" dirty="0" smtClean="0"/>
              <a:t>で作成された</a:t>
            </a:r>
            <a:r>
              <a:rPr lang="en-US" altLang="ja-JP" sz="1800" dirty="0" err="1" smtClean="0"/>
              <a:t>Shader</a:t>
            </a:r>
            <a:r>
              <a:rPr lang="ja-JP" altLang="en-US" sz="1800" dirty="0" smtClean="0"/>
              <a:t>は、</a:t>
            </a:r>
            <a:r>
              <a:rPr lang="en-US" altLang="ja-JP" sz="1800" dirty="0" smtClean="0"/>
              <a:t>Scriptable Render Pipeline</a:t>
            </a:r>
            <a:r>
              <a:rPr lang="ja-JP" altLang="en-US" sz="1800" dirty="0" smtClean="0"/>
              <a:t>を考慮して動作します。</a:t>
            </a:r>
          </a:p>
          <a:p>
            <a:pPr marL="0" indent="0">
              <a:buNone/>
            </a:pPr>
            <a:r>
              <a:rPr lang="ja-JP" altLang="en-US" sz="1800" dirty="0" smtClean="0"/>
              <a:t> </a:t>
            </a:r>
            <a:r>
              <a:rPr lang="en-US" altLang="ja-JP" sz="1800" dirty="0" smtClean="0"/>
              <a:t>- Camera</a:t>
            </a:r>
            <a:r>
              <a:rPr lang="ja-JP" altLang="en-US" sz="1800" dirty="0" smtClean="0"/>
              <a:t>のコールバックが効かなくなるため、その内容を</a:t>
            </a:r>
            <a:r>
              <a:rPr lang="en-US" altLang="ja-JP" sz="1800" dirty="0" smtClean="0"/>
              <a:t>SRP</a:t>
            </a:r>
            <a:r>
              <a:rPr lang="ja-JP" altLang="en-US" sz="1800" dirty="0" smtClean="0"/>
              <a:t>で実装しなおす必要があります。</a:t>
            </a:r>
          </a:p>
          <a:p>
            <a:pPr marL="0" indent="0">
              <a:buNone/>
            </a:pPr>
            <a:r>
              <a:rPr lang="ja-JP" altLang="en-US" sz="1800" dirty="0" smtClean="0"/>
              <a:t>   </a:t>
            </a:r>
            <a:r>
              <a:rPr lang="en-US" altLang="ja-JP" sz="1800" dirty="0" smtClean="0"/>
              <a:t>=&gt; </a:t>
            </a:r>
            <a:r>
              <a:rPr lang="en-US" altLang="ja-JP" sz="1800" dirty="0" err="1" smtClean="0"/>
              <a:t>ImageEffect</a:t>
            </a:r>
            <a:r>
              <a:rPr lang="ja-JP" altLang="en-US" sz="1800" dirty="0" smtClean="0"/>
              <a:t>等を実装しなおしが必要となります。</a:t>
            </a:r>
            <a:endParaRPr lang="en-US" altLang="ja-JP" sz="1800" dirty="0" smtClean="0"/>
          </a:p>
        </p:txBody>
      </p:sp>
    </p:spTree>
    <p:extLst>
      <p:ext uri="{BB962C8B-B14F-4D97-AF65-F5344CB8AC3E}">
        <p14:creationId xmlns:p14="http://schemas.microsoft.com/office/powerpoint/2010/main" val="2267310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19062" cy="1325563"/>
          </a:xfrm>
        </p:spPr>
        <p:txBody>
          <a:bodyPr/>
          <a:lstStyle/>
          <a:p>
            <a:r>
              <a:rPr kumimoji="1" lang="en-US" altLang="ja-JP" dirty="0" smtClean="0"/>
              <a:t>SRP</a:t>
            </a:r>
            <a:r>
              <a:rPr lang="ja-JP" altLang="en-US" dirty="0" smtClean="0"/>
              <a:t>について </a:t>
            </a:r>
            <a:r>
              <a:rPr lang="en-US" altLang="ja-JP" dirty="0" smtClean="0"/>
              <a:t>ON/OFF</a:t>
            </a:r>
            <a:r>
              <a:rPr lang="ja-JP" altLang="en-US" dirty="0" smtClean="0"/>
              <a:t>で効果を確認</a:t>
            </a:r>
            <a:endParaRPr kumimoji="1" lang="ja-JP" altLang="en-US" dirty="0"/>
          </a:p>
        </p:txBody>
      </p:sp>
      <p:pic>
        <p:nvPicPr>
          <p:cNvPr id="4" name="Picture 3"/>
          <p:cNvPicPr>
            <a:picLocks noChangeAspect="1"/>
          </p:cNvPicPr>
          <p:nvPr/>
        </p:nvPicPr>
        <p:blipFill>
          <a:blip r:embed="rId2"/>
          <a:stretch>
            <a:fillRect/>
          </a:stretch>
        </p:blipFill>
        <p:spPr>
          <a:xfrm>
            <a:off x="838201" y="2237444"/>
            <a:ext cx="4478518" cy="1610344"/>
          </a:xfrm>
          <a:prstGeom prst="rect">
            <a:avLst/>
          </a:prstGeom>
        </p:spPr>
      </p:pic>
      <p:sp>
        <p:nvSpPr>
          <p:cNvPr id="5" name="Rounded Rectangular Callout 4"/>
          <p:cNvSpPr/>
          <p:nvPr/>
        </p:nvSpPr>
        <p:spPr>
          <a:xfrm>
            <a:off x="5674936" y="2216951"/>
            <a:ext cx="5524108" cy="1630837"/>
          </a:xfrm>
          <a:prstGeom prst="wedgeRoundRectCallout">
            <a:avLst>
              <a:gd name="adj1" fmla="val -64640"/>
              <a:gd name="adj2" fmla="val 527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dirty="0" smtClean="0"/>
              <a:t>メニューの </a:t>
            </a:r>
            <a:r>
              <a:rPr kumimoji="1" lang="en-US" altLang="ja-JP" dirty="0" smtClean="0"/>
              <a:t>Tools/</a:t>
            </a:r>
            <a:r>
              <a:rPr kumimoji="1" lang="en-US" altLang="ja-JP" dirty="0" err="1" smtClean="0"/>
              <a:t>SRPChanger</a:t>
            </a:r>
            <a:r>
              <a:rPr kumimoji="1" lang="ja-JP" altLang="en-US" dirty="0" smtClean="0"/>
              <a:t>にて呼び出せます。</a:t>
            </a:r>
            <a:endParaRPr kumimoji="1" lang="en-US" altLang="ja-JP" dirty="0" smtClean="0"/>
          </a:p>
          <a:p>
            <a:r>
              <a:rPr lang="en-US" altLang="ja-JP" dirty="0" smtClean="0"/>
              <a:t>Work3 / Work4 </a:t>
            </a:r>
            <a:r>
              <a:rPr lang="ja-JP" altLang="en-US" dirty="0" smtClean="0"/>
              <a:t>では、チェックボックスで</a:t>
            </a:r>
            <a:r>
              <a:rPr lang="en-US" altLang="ja-JP" dirty="0" smtClean="0"/>
              <a:t>SRP</a:t>
            </a:r>
            <a:r>
              <a:rPr lang="ja-JP" altLang="en-US" dirty="0" smtClean="0"/>
              <a:t>の</a:t>
            </a:r>
            <a:r>
              <a:rPr lang="en-US" altLang="ja-JP" dirty="0" smtClean="0"/>
              <a:t>ON / OFF</a:t>
            </a:r>
            <a:r>
              <a:rPr lang="ja-JP" altLang="en-US" dirty="0" smtClean="0"/>
              <a:t>を切り替えられます。</a:t>
            </a:r>
            <a:endParaRPr lang="en-US" altLang="ja-JP" dirty="0" smtClean="0"/>
          </a:p>
          <a:p>
            <a:r>
              <a:rPr lang="en-US" altLang="ja-JP" dirty="0" smtClean="0"/>
              <a:t>※Work2</a:t>
            </a:r>
            <a:r>
              <a:rPr lang="ja-JP" altLang="en-US" dirty="0" smtClean="0"/>
              <a:t>は対応していません </a:t>
            </a:r>
            <a:endParaRPr kumimoji="1" lang="ja-JP" altLang="en-US" dirty="0"/>
          </a:p>
        </p:txBody>
      </p:sp>
    </p:spTree>
    <p:extLst>
      <p:ext uri="{BB962C8B-B14F-4D97-AF65-F5344CB8AC3E}">
        <p14:creationId xmlns:p14="http://schemas.microsoft.com/office/powerpoint/2010/main" val="4264142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116" y="209240"/>
            <a:ext cx="10719062" cy="1325563"/>
          </a:xfrm>
        </p:spPr>
        <p:txBody>
          <a:bodyPr/>
          <a:lstStyle/>
          <a:p>
            <a:r>
              <a:rPr kumimoji="1" lang="en-US" altLang="ja-JP" dirty="0" smtClean="0"/>
              <a:t>SRP</a:t>
            </a:r>
            <a:r>
              <a:rPr kumimoji="1" lang="ja-JP" altLang="en-US" dirty="0" smtClean="0"/>
              <a:t>について</a:t>
            </a:r>
            <a:r>
              <a:rPr lang="ja-JP" altLang="en-US" dirty="0" smtClean="0"/>
              <a:t> </a:t>
            </a:r>
            <a:r>
              <a:rPr lang="en-US" altLang="ja-JP" dirty="0" err="1" smtClean="0"/>
              <a:t>ZPrepass</a:t>
            </a:r>
            <a:r>
              <a:rPr lang="ja-JP" altLang="en-US" dirty="0" smtClean="0"/>
              <a:t>の実現</a:t>
            </a:r>
            <a:endParaRPr kumimoji="1" lang="ja-JP" altLang="en-US" dirty="0"/>
          </a:p>
        </p:txBody>
      </p:sp>
      <p:pic>
        <p:nvPicPr>
          <p:cNvPr id="3" name="Picture 2"/>
          <p:cNvPicPr>
            <a:picLocks noChangeAspect="1"/>
          </p:cNvPicPr>
          <p:nvPr/>
        </p:nvPicPr>
        <p:blipFill rotWithShape="1">
          <a:blip r:embed="rId2"/>
          <a:srcRect l="25154" t="23734" r="19828" b="16107"/>
          <a:stretch/>
        </p:blipFill>
        <p:spPr>
          <a:xfrm>
            <a:off x="674721" y="2374303"/>
            <a:ext cx="4166647" cy="2667785"/>
          </a:xfrm>
          <a:prstGeom prst="rect">
            <a:avLst/>
          </a:prstGeom>
        </p:spPr>
      </p:pic>
      <p:sp>
        <p:nvSpPr>
          <p:cNvPr id="6" name="Rounded Rectangular Callout 5"/>
          <p:cNvSpPr/>
          <p:nvPr/>
        </p:nvSpPr>
        <p:spPr>
          <a:xfrm>
            <a:off x="674721" y="5042088"/>
            <a:ext cx="4217187" cy="801004"/>
          </a:xfrm>
          <a:prstGeom prst="wedgeRoundRectCallout">
            <a:avLst>
              <a:gd name="adj1" fmla="val -22326"/>
              <a:gd name="adj2" fmla="val -96365"/>
              <a:gd name="adj3" fmla="val 16667"/>
            </a:avLst>
          </a:prstGeom>
          <a:ln/>
        </p:spPr>
        <p:style>
          <a:lnRef idx="2">
            <a:schemeClr val="accent5"/>
          </a:lnRef>
          <a:fillRef idx="1">
            <a:schemeClr val="lt1"/>
          </a:fillRef>
          <a:effectRef idx="0">
            <a:schemeClr val="accent5"/>
          </a:effectRef>
          <a:fontRef idx="minor">
            <a:schemeClr val="dk1"/>
          </a:fontRef>
        </p:style>
        <p:txBody>
          <a:bodyPr lIns="96000" tIns="96000" rIns="96000" bIns="96000" rtlCol="0" anchor="ctr"/>
          <a:lstStyle/>
          <a:p>
            <a:pPr>
              <a:lnSpc>
                <a:spcPct val="150000"/>
              </a:lnSpc>
            </a:pPr>
            <a:r>
              <a:rPr lang="ja-JP" altLang="en-US" sz="1400" dirty="0"/>
              <a:t>キャラクタ</a:t>
            </a:r>
            <a:r>
              <a:rPr lang="ja-JP" altLang="en-US" sz="1400" dirty="0" smtClean="0"/>
              <a:t>ーの深度情報を事前に</a:t>
            </a:r>
            <a:r>
              <a:rPr lang="en-US" altLang="ja-JP" sz="1400" dirty="0" err="1" smtClean="0"/>
              <a:t>ZBuffer</a:t>
            </a:r>
            <a:r>
              <a:rPr lang="ja-JP" altLang="en-US" sz="1400" dirty="0" smtClean="0"/>
              <a:t>に</a:t>
            </a:r>
            <a:r>
              <a:rPr lang="en-US" altLang="ja-JP" sz="1400" dirty="0" smtClean="0"/>
              <a:t/>
            </a:r>
            <a:br>
              <a:rPr lang="en-US" altLang="ja-JP" sz="1400" dirty="0" smtClean="0"/>
            </a:br>
            <a:r>
              <a:rPr lang="ja-JP" altLang="en-US" sz="1400" dirty="0" smtClean="0"/>
              <a:t>先に書いておきます</a:t>
            </a:r>
            <a:endParaRPr lang="en-US" altLang="ja-JP" sz="1400" dirty="0"/>
          </a:p>
        </p:txBody>
      </p:sp>
      <p:sp>
        <p:nvSpPr>
          <p:cNvPr id="7" name="Rectangle 6"/>
          <p:cNvSpPr/>
          <p:nvPr/>
        </p:nvSpPr>
        <p:spPr>
          <a:xfrm>
            <a:off x="743932" y="5993337"/>
            <a:ext cx="8194872" cy="646331"/>
          </a:xfrm>
          <a:prstGeom prst="rect">
            <a:avLst/>
          </a:prstGeom>
        </p:spPr>
        <p:txBody>
          <a:bodyPr wrap="none">
            <a:spAutoFit/>
          </a:bodyPr>
          <a:lstStyle/>
          <a:p>
            <a:r>
              <a:rPr lang="en-US" altLang="ja-JP" dirty="0" smtClean="0"/>
              <a:t>※</a:t>
            </a:r>
            <a:r>
              <a:rPr lang="en-US" altLang="ja-JP" dirty="0" err="1" smtClean="0"/>
              <a:t>RenderDoc</a:t>
            </a:r>
            <a:r>
              <a:rPr lang="ja-JP" altLang="en-US" dirty="0" smtClean="0"/>
              <a:t>にて</a:t>
            </a:r>
            <a:endParaRPr lang="en-US" altLang="ja-JP" dirty="0" smtClean="0"/>
          </a:p>
          <a:p>
            <a:r>
              <a:rPr lang="ja-JP" altLang="en-US" dirty="0"/>
              <a:t>　</a:t>
            </a:r>
            <a:r>
              <a:rPr lang="en-US" altLang="ja-JP" dirty="0" smtClean="0">
                <a:hlinkClick r:id="rId3"/>
              </a:rPr>
              <a:t>https://docs.unity3d.com/jp/current/Manual/RenderDocIntegration.html</a:t>
            </a:r>
            <a:r>
              <a:rPr lang="en-US" altLang="ja-JP" dirty="0" smtClean="0"/>
              <a:t> </a:t>
            </a:r>
            <a:endParaRPr lang="ja-JP" altLang="en-US" dirty="0"/>
          </a:p>
        </p:txBody>
      </p:sp>
      <p:pic>
        <p:nvPicPr>
          <p:cNvPr id="9" name="Picture 8"/>
          <p:cNvPicPr>
            <a:picLocks noChangeAspect="1"/>
          </p:cNvPicPr>
          <p:nvPr/>
        </p:nvPicPr>
        <p:blipFill rotWithShape="1">
          <a:blip r:embed="rId4"/>
          <a:srcRect b="10076"/>
          <a:stretch/>
        </p:blipFill>
        <p:spPr>
          <a:xfrm>
            <a:off x="6372519" y="2292719"/>
            <a:ext cx="4407718" cy="2794178"/>
          </a:xfrm>
          <a:prstGeom prst="rect">
            <a:avLst/>
          </a:prstGeom>
        </p:spPr>
      </p:pic>
      <p:sp>
        <p:nvSpPr>
          <p:cNvPr id="10" name="Rounded Rectangular Callout 9"/>
          <p:cNvSpPr/>
          <p:nvPr/>
        </p:nvSpPr>
        <p:spPr>
          <a:xfrm>
            <a:off x="6372519" y="5139615"/>
            <a:ext cx="4195105" cy="801004"/>
          </a:xfrm>
          <a:prstGeom prst="wedgeRoundRectCallout">
            <a:avLst>
              <a:gd name="adj1" fmla="val -17654"/>
              <a:gd name="adj2" fmla="val -92834"/>
              <a:gd name="adj3" fmla="val 16667"/>
            </a:avLst>
          </a:prstGeom>
          <a:ln/>
        </p:spPr>
        <p:style>
          <a:lnRef idx="2">
            <a:schemeClr val="accent5"/>
          </a:lnRef>
          <a:fillRef idx="1">
            <a:schemeClr val="lt1"/>
          </a:fillRef>
          <a:effectRef idx="0">
            <a:schemeClr val="accent5"/>
          </a:effectRef>
          <a:fontRef idx="minor">
            <a:schemeClr val="dk1"/>
          </a:fontRef>
        </p:style>
        <p:txBody>
          <a:bodyPr lIns="96000" tIns="96000" rIns="96000" bIns="96000" rtlCol="0" anchor="ctr"/>
          <a:lstStyle/>
          <a:p>
            <a:pPr>
              <a:lnSpc>
                <a:spcPct val="150000"/>
              </a:lnSpc>
            </a:pPr>
            <a:r>
              <a:rPr lang="ja-JP" altLang="en-US" sz="1400" dirty="0" smtClean="0"/>
              <a:t>そのあとに、事前に書き込んだ情報を利用して、キャラクターの描画処理を行います</a:t>
            </a:r>
            <a:endParaRPr lang="en-US" altLang="ja-JP" sz="1400" dirty="0"/>
          </a:p>
        </p:txBody>
      </p:sp>
      <p:sp>
        <p:nvSpPr>
          <p:cNvPr id="11" name="Rectangle 10"/>
          <p:cNvSpPr/>
          <p:nvPr/>
        </p:nvSpPr>
        <p:spPr>
          <a:xfrm>
            <a:off x="743932" y="1485462"/>
            <a:ext cx="11147603" cy="646331"/>
          </a:xfrm>
          <a:prstGeom prst="rect">
            <a:avLst/>
          </a:prstGeom>
        </p:spPr>
        <p:txBody>
          <a:bodyPr wrap="none">
            <a:spAutoFit/>
          </a:bodyPr>
          <a:lstStyle/>
          <a:p>
            <a:r>
              <a:rPr lang="ja-JP" altLang="en-US" dirty="0"/>
              <a:t>下記</a:t>
            </a:r>
            <a:r>
              <a:rPr lang="ja-JP" altLang="en-US" dirty="0" smtClean="0"/>
              <a:t>のような</a:t>
            </a:r>
            <a:r>
              <a:rPr lang="ja-JP" altLang="en-US" dirty="0"/>
              <a:t>形</a:t>
            </a:r>
            <a:r>
              <a:rPr lang="ja-JP" altLang="en-US" dirty="0" smtClean="0"/>
              <a:t>で、「キ</a:t>
            </a:r>
            <a:r>
              <a:rPr lang="ja-JP" altLang="en-US" dirty="0"/>
              <a:t>ャラクタ</a:t>
            </a:r>
            <a:r>
              <a:rPr lang="ja-JP" altLang="en-US" dirty="0" smtClean="0"/>
              <a:t>ーを描く前に</a:t>
            </a:r>
            <a:r>
              <a:rPr lang="en-US" altLang="ja-JP" dirty="0" err="1" smtClean="0"/>
              <a:t>ZBuffer</a:t>
            </a:r>
            <a:r>
              <a:rPr lang="ja-JP" altLang="en-US" dirty="0" smtClean="0"/>
              <a:t>の更新のみを行う事で、実際に塗られる描画面積を</a:t>
            </a:r>
            <a:endParaRPr lang="en-US" altLang="ja-JP" dirty="0" smtClean="0"/>
          </a:p>
          <a:p>
            <a:r>
              <a:rPr lang="ja-JP" altLang="en-US" dirty="0"/>
              <a:t>減</a:t>
            </a:r>
            <a:r>
              <a:rPr lang="ja-JP" altLang="en-US" dirty="0" smtClean="0"/>
              <a:t>らして、描画負荷を下げる」というのを </a:t>
            </a:r>
            <a:r>
              <a:rPr lang="en-US" altLang="ja-JP" dirty="0" smtClean="0"/>
              <a:t>SRP</a:t>
            </a:r>
            <a:r>
              <a:rPr lang="ja-JP" altLang="en-US" dirty="0" smtClean="0"/>
              <a:t>で記述しています。</a:t>
            </a:r>
            <a:endParaRPr lang="ja-JP" altLang="en-US" dirty="0"/>
          </a:p>
        </p:txBody>
      </p:sp>
      <p:sp>
        <p:nvSpPr>
          <p:cNvPr id="12" name="Right Arrow 11"/>
          <p:cNvSpPr/>
          <p:nvPr/>
        </p:nvSpPr>
        <p:spPr>
          <a:xfrm>
            <a:off x="4977353" y="3708195"/>
            <a:ext cx="1220378" cy="81667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5638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6637"/>
            <a:ext cx="10719062" cy="1325563"/>
          </a:xfrm>
        </p:spPr>
        <p:txBody>
          <a:bodyPr/>
          <a:lstStyle/>
          <a:p>
            <a:r>
              <a:rPr kumimoji="1" lang="en-US" altLang="ja-JP" dirty="0" smtClean="0"/>
              <a:t>SRP</a:t>
            </a:r>
            <a:r>
              <a:rPr kumimoji="1" lang="ja-JP" altLang="en-US" dirty="0" smtClean="0"/>
              <a:t>について</a:t>
            </a:r>
            <a:r>
              <a:rPr lang="ja-JP" altLang="en-US" dirty="0"/>
              <a:t>　</a:t>
            </a:r>
            <a:r>
              <a:rPr lang="ja-JP" altLang="en-US" dirty="0" smtClean="0"/>
              <a:t>描画時のソート</a:t>
            </a:r>
            <a:endParaRPr kumimoji="1" lang="ja-JP" altLang="en-US" dirty="0"/>
          </a:p>
        </p:txBody>
      </p:sp>
      <p:pic>
        <p:nvPicPr>
          <p:cNvPr id="7" name="Picture 6"/>
          <p:cNvPicPr>
            <a:picLocks noChangeAspect="1"/>
          </p:cNvPicPr>
          <p:nvPr/>
        </p:nvPicPr>
        <p:blipFill>
          <a:blip r:embed="rId2"/>
          <a:stretch>
            <a:fillRect/>
          </a:stretch>
        </p:blipFill>
        <p:spPr>
          <a:xfrm>
            <a:off x="6939862" y="1532200"/>
            <a:ext cx="3790689" cy="2665516"/>
          </a:xfrm>
          <a:prstGeom prst="rect">
            <a:avLst/>
          </a:prstGeom>
        </p:spPr>
      </p:pic>
      <p:cxnSp>
        <p:nvCxnSpPr>
          <p:cNvPr id="9" name="Straight Connector 8"/>
          <p:cNvCxnSpPr/>
          <p:nvPr/>
        </p:nvCxnSpPr>
        <p:spPr>
          <a:xfrm>
            <a:off x="7963617" y="2784041"/>
            <a:ext cx="103732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1496045" y="1532200"/>
            <a:ext cx="3878786" cy="2665516"/>
          </a:xfrm>
          <a:prstGeom prst="rect">
            <a:avLst/>
          </a:prstGeom>
        </p:spPr>
      </p:pic>
      <p:cxnSp>
        <p:nvCxnSpPr>
          <p:cNvPr id="11" name="Straight Connector 10"/>
          <p:cNvCxnSpPr/>
          <p:nvPr/>
        </p:nvCxnSpPr>
        <p:spPr>
          <a:xfrm>
            <a:off x="2575022" y="2708627"/>
            <a:ext cx="98981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980388" y="4317475"/>
            <a:ext cx="10963372" cy="2460397"/>
          </a:xfrm>
        </p:spPr>
        <p:txBody>
          <a:bodyPr>
            <a:normAutofit/>
          </a:bodyPr>
          <a:lstStyle/>
          <a:p>
            <a:pPr marL="0" indent="0">
              <a:buNone/>
            </a:pPr>
            <a:r>
              <a:rPr lang="ja-JP" altLang="en-US" sz="1800" dirty="0"/>
              <a:t>半透</a:t>
            </a:r>
            <a:r>
              <a:rPr lang="ja-JP" altLang="en-US" sz="1800" dirty="0" smtClean="0"/>
              <a:t>明</a:t>
            </a:r>
            <a:r>
              <a:rPr lang="ja-JP" altLang="en-US" sz="1800" dirty="0"/>
              <a:t>オブジェクト</a:t>
            </a:r>
            <a:r>
              <a:rPr lang="ja-JP" altLang="en-US" sz="1800" dirty="0" smtClean="0"/>
              <a:t>を</a:t>
            </a:r>
            <a:r>
              <a:rPr lang="ja-JP" altLang="en-US" sz="1800" dirty="0"/>
              <a:t>描</a:t>
            </a:r>
            <a:r>
              <a:rPr lang="ja-JP" altLang="en-US" sz="1800" dirty="0" smtClean="0"/>
              <a:t>く際に、</a:t>
            </a:r>
            <a:endParaRPr lang="en-US" altLang="ja-JP" sz="1800" dirty="0" smtClean="0"/>
          </a:p>
          <a:p>
            <a:pPr marL="0" indent="0">
              <a:buNone/>
            </a:pPr>
            <a:r>
              <a:rPr lang="ja-JP" altLang="en-US" sz="1800" dirty="0"/>
              <a:t>・</a:t>
            </a:r>
            <a:r>
              <a:rPr lang="ja-JP" altLang="en-US" sz="1800" dirty="0" smtClean="0"/>
              <a:t>通常であれば、描画の破綻をさけるため「奥→手前」の順番を優先して描画していきます。</a:t>
            </a:r>
            <a:endParaRPr lang="en-US" altLang="ja-JP" sz="1800" dirty="0" smtClean="0"/>
          </a:p>
          <a:p>
            <a:pPr marL="0" indent="0">
              <a:buNone/>
            </a:pPr>
            <a:r>
              <a:rPr lang="ja-JP" altLang="en-US" sz="1800" dirty="0" smtClean="0"/>
              <a:t>今回は「ゆうこ」と「みさき」の２キャラが交互に入り混じっていますので、都度</a:t>
            </a:r>
            <a:r>
              <a:rPr lang="en-US" altLang="ja-JP" sz="1800" dirty="0" smtClean="0"/>
              <a:t>Material</a:t>
            </a:r>
            <a:r>
              <a:rPr lang="ja-JP" altLang="en-US" sz="1800" dirty="0" smtClean="0"/>
              <a:t>切り替えを強要されます</a:t>
            </a:r>
            <a:endParaRPr lang="en-US" altLang="ja-JP" sz="1800" dirty="0" smtClean="0"/>
          </a:p>
          <a:p>
            <a:pPr marL="0" indent="0">
              <a:buNone/>
            </a:pPr>
            <a:r>
              <a:rPr lang="ja-JP" altLang="en-US" sz="1800" dirty="0" smtClean="0"/>
              <a:t>・今回は</a:t>
            </a:r>
            <a:r>
              <a:rPr lang="en-US" altLang="ja-JP" sz="1800" dirty="0"/>
              <a:t> </a:t>
            </a:r>
            <a:r>
              <a:rPr lang="en-US" altLang="ja-JP" sz="1800" dirty="0" err="1" smtClean="0"/>
              <a:t>ZBuffer</a:t>
            </a:r>
            <a:r>
              <a:rPr lang="ja-JP" altLang="en-US" sz="1800" dirty="0" smtClean="0"/>
              <a:t>に事前に書き込んでいる情報を利用すれば、破綻なく描画出来る状態です。</a:t>
            </a:r>
            <a:endParaRPr lang="en-US" altLang="ja-JP" sz="1800" dirty="0" smtClean="0"/>
          </a:p>
          <a:p>
            <a:pPr marL="0" indent="0">
              <a:buNone/>
            </a:pPr>
            <a:r>
              <a:rPr lang="ja-JP" altLang="en-US" sz="1800" dirty="0" smtClean="0"/>
              <a:t>そのため、半透明であっても奥→手前の順番で描かずともよくなります。なので、</a:t>
            </a:r>
            <a:r>
              <a:rPr lang="ja-JP" altLang="en-US" sz="1800" dirty="0"/>
              <a:t>キャラクタ</a:t>
            </a:r>
            <a:r>
              <a:rPr lang="ja-JP" altLang="en-US" sz="1800" dirty="0" smtClean="0"/>
              <a:t>ー</a:t>
            </a:r>
            <a:r>
              <a:rPr lang="ja-JP" altLang="en-US" sz="1800" dirty="0"/>
              <a:t>描</a:t>
            </a:r>
            <a:r>
              <a:rPr lang="ja-JP" altLang="en-US" sz="1800" dirty="0" smtClean="0"/>
              <a:t>画時に「奥→手前」のソートをせず、</a:t>
            </a:r>
            <a:r>
              <a:rPr lang="en-US" altLang="ja-JP" sz="1800" dirty="0" smtClean="0"/>
              <a:t>Material</a:t>
            </a:r>
            <a:r>
              <a:rPr lang="ja-JP" altLang="en-US" sz="1800" dirty="0" smtClean="0"/>
              <a:t>切り替えを抑えるのを優先して描画させています</a:t>
            </a:r>
            <a:endParaRPr lang="en-US" altLang="ja-JP" sz="1800" dirty="0" smtClean="0"/>
          </a:p>
          <a:p>
            <a:pPr marL="0" indent="0">
              <a:buNone/>
            </a:pPr>
            <a:endParaRPr lang="ja-JP" altLang="en-US" sz="1800" dirty="0" smtClean="0"/>
          </a:p>
        </p:txBody>
      </p:sp>
      <p:sp>
        <p:nvSpPr>
          <p:cNvPr id="8" name="Right Arrow 7"/>
          <p:cNvSpPr/>
          <p:nvPr/>
        </p:nvSpPr>
        <p:spPr>
          <a:xfrm>
            <a:off x="5650976" y="1869641"/>
            <a:ext cx="1093510" cy="83898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Rectangle 12"/>
          <p:cNvSpPr/>
          <p:nvPr/>
        </p:nvSpPr>
        <p:spPr>
          <a:xfrm>
            <a:off x="4807767" y="2813160"/>
            <a:ext cx="2779928" cy="646331"/>
          </a:xfrm>
          <a:prstGeom prst="rect">
            <a:avLst/>
          </a:prstGeom>
          <a:solidFill>
            <a:schemeClr val="bg1"/>
          </a:solidFill>
          <a:ln>
            <a:solidFill>
              <a:schemeClr val="accent1"/>
            </a:solidFill>
          </a:ln>
        </p:spPr>
        <p:txBody>
          <a:bodyPr wrap="none">
            <a:spAutoFit/>
          </a:bodyPr>
          <a:lstStyle/>
          <a:p>
            <a:r>
              <a:rPr lang="en-US" altLang="ja-JP" dirty="0" smtClean="0"/>
              <a:t>SRP</a:t>
            </a:r>
            <a:r>
              <a:rPr lang="ja-JP" altLang="en-US" dirty="0" smtClean="0"/>
              <a:t>をオンで</a:t>
            </a:r>
            <a:r>
              <a:rPr lang="en-US" altLang="ja-JP" dirty="0" smtClean="0"/>
              <a:t/>
            </a:r>
            <a:br>
              <a:rPr lang="en-US" altLang="ja-JP" dirty="0" smtClean="0"/>
            </a:br>
            <a:r>
              <a:rPr lang="en-US" altLang="ja-JP" dirty="0" smtClean="0"/>
              <a:t>Batches</a:t>
            </a:r>
            <a:r>
              <a:rPr lang="ja-JP" altLang="en-US" dirty="0" smtClean="0"/>
              <a:t>が</a:t>
            </a:r>
            <a:r>
              <a:rPr lang="en-US" altLang="ja-JP" dirty="0" smtClean="0"/>
              <a:t>3223-&gt;22</a:t>
            </a:r>
            <a:r>
              <a:rPr lang="ja-JP" altLang="en-US" dirty="0" smtClean="0"/>
              <a:t>に！</a:t>
            </a:r>
            <a:endParaRPr lang="ja-JP" altLang="en-US" dirty="0"/>
          </a:p>
        </p:txBody>
      </p:sp>
    </p:spTree>
    <p:extLst>
      <p:ext uri="{BB962C8B-B14F-4D97-AF65-F5344CB8AC3E}">
        <p14:creationId xmlns:p14="http://schemas.microsoft.com/office/powerpoint/2010/main" val="1597360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19062" cy="1325563"/>
          </a:xfrm>
        </p:spPr>
        <p:txBody>
          <a:bodyPr/>
          <a:lstStyle/>
          <a:p>
            <a:r>
              <a:rPr kumimoji="1" lang="en-US" altLang="ja-JP" dirty="0" smtClean="0"/>
              <a:t>SRP</a:t>
            </a:r>
            <a:r>
              <a:rPr kumimoji="1" lang="ja-JP" altLang="en-US" dirty="0" smtClean="0"/>
              <a:t>について</a:t>
            </a:r>
            <a:endParaRPr kumimoji="1" lang="ja-JP" altLang="en-US" dirty="0"/>
          </a:p>
        </p:txBody>
      </p:sp>
      <p:sp>
        <p:nvSpPr>
          <p:cNvPr id="3" name="Content Placeholder 2"/>
          <p:cNvSpPr>
            <a:spLocks noGrp="1"/>
          </p:cNvSpPr>
          <p:nvPr>
            <p:ph idx="1"/>
          </p:nvPr>
        </p:nvSpPr>
        <p:spPr>
          <a:xfrm>
            <a:off x="838200" y="1825625"/>
            <a:ext cx="11049000" cy="4537468"/>
          </a:xfrm>
        </p:spPr>
        <p:txBody>
          <a:bodyPr>
            <a:normAutofit/>
          </a:bodyPr>
          <a:lstStyle/>
          <a:p>
            <a:pPr marL="0" indent="0">
              <a:buNone/>
            </a:pPr>
            <a:r>
              <a:rPr lang="en-US" altLang="ja-JP" dirty="0" err="1" smtClean="0"/>
              <a:t>MyScriptableRenderPipeline.cs</a:t>
            </a:r>
            <a:r>
              <a:rPr lang="en-US" altLang="ja-JP" dirty="0" smtClean="0"/>
              <a:t> </a:t>
            </a:r>
            <a:r>
              <a:rPr lang="ja-JP" altLang="en-US" dirty="0" smtClean="0"/>
              <a:t>が独自に作成した</a:t>
            </a:r>
            <a:r>
              <a:rPr lang="en-US" altLang="ja-JP" dirty="0" smtClean="0"/>
              <a:t>SRP</a:t>
            </a:r>
            <a:r>
              <a:rPr lang="ja-JP" altLang="en-US" dirty="0" smtClean="0"/>
              <a:t>になります。</a:t>
            </a:r>
            <a:endParaRPr lang="en-US" altLang="ja-JP" dirty="0" smtClean="0"/>
          </a:p>
          <a:p>
            <a:pPr marL="0" indent="0">
              <a:buNone/>
            </a:pPr>
            <a:r>
              <a:rPr lang="ja-JP" altLang="en-US" dirty="0"/>
              <a:t>今</a:t>
            </a:r>
            <a:r>
              <a:rPr lang="ja-JP" altLang="en-US" dirty="0" smtClean="0"/>
              <a:t>回のプロジェクト専用の形で描画パスをしています。</a:t>
            </a:r>
            <a:endParaRPr lang="en-US" altLang="ja-JP" dirty="0" smtClean="0"/>
          </a:p>
        </p:txBody>
      </p:sp>
      <p:pic>
        <p:nvPicPr>
          <p:cNvPr id="4" name="Picture 3"/>
          <p:cNvPicPr>
            <a:picLocks noChangeAspect="1"/>
          </p:cNvPicPr>
          <p:nvPr/>
        </p:nvPicPr>
        <p:blipFill>
          <a:blip r:embed="rId2"/>
          <a:stretch>
            <a:fillRect/>
          </a:stretch>
        </p:blipFill>
        <p:spPr>
          <a:xfrm>
            <a:off x="907085" y="2994482"/>
            <a:ext cx="5119954" cy="3368611"/>
          </a:xfrm>
          <a:prstGeom prst="rect">
            <a:avLst/>
          </a:prstGeom>
        </p:spPr>
      </p:pic>
      <p:sp>
        <p:nvSpPr>
          <p:cNvPr id="5" name="Rounded Rectangular Callout 4"/>
          <p:cNvSpPr/>
          <p:nvPr/>
        </p:nvSpPr>
        <p:spPr>
          <a:xfrm>
            <a:off x="6197732" y="4094359"/>
            <a:ext cx="3209616" cy="801004"/>
          </a:xfrm>
          <a:prstGeom prst="wedgeRoundRectCallout">
            <a:avLst>
              <a:gd name="adj1" fmla="val -55110"/>
              <a:gd name="adj2" fmla="val 14139"/>
              <a:gd name="adj3" fmla="val 16667"/>
            </a:avLst>
          </a:prstGeom>
          <a:ln/>
        </p:spPr>
        <p:style>
          <a:lnRef idx="2">
            <a:schemeClr val="accent5"/>
          </a:lnRef>
          <a:fillRef idx="1">
            <a:schemeClr val="lt1"/>
          </a:fillRef>
          <a:effectRef idx="0">
            <a:schemeClr val="accent5"/>
          </a:effectRef>
          <a:fontRef idx="minor">
            <a:schemeClr val="dk1"/>
          </a:fontRef>
        </p:style>
        <p:txBody>
          <a:bodyPr lIns="96000" tIns="96000" rIns="96000" bIns="96000" rtlCol="0" anchor="ctr"/>
          <a:lstStyle/>
          <a:p>
            <a:pPr>
              <a:lnSpc>
                <a:spcPct val="150000"/>
              </a:lnSpc>
            </a:pPr>
            <a:r>
              <a:rPr lang="ja-JP" altLang="en-US" sz="1400" dirty="0" smtClean="0"/>
              <a:t>効果については、</a:t>
            </a:r>
            <a:r>
              <a:rPr lang="en-US" altLang="ja-JP" sz="1400" dirty="0" err="1" smtClean="0"/>
              <a:t>FrameDebugger</a:t>
            </a:r>
            <a:r>
              <a:rPr lang="ja-JP" altLang="en-US" sz="1400" dirty="0" smtClean="0"/>
              <a:t>でご確認ください。</a:t>
            </a:r>
            <a:endParaRPr lang="en-US" altLang="ja-JP" sz="1400" dirty="0"/>
          </a:p>
        </p:txBody>
      </p:sp>
    </p:spTree>
    <p:extLst>
      <p:ext uri="{BB962C8B-B14F-4D97-AF65-F5344CB8AC3E}">
        <p14:creationId xmlns:p14="http://schemas.microsoft.com/office/powerpoint/2010/main" val="2798936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19062" cy="1325563"/>
          </a:xfrm>
        </p:spPr>
        <p:txBody>
          <a:bodyPr/>
          <a:lstStyle/>
          <a:p>
            <a:r>
              <a:rPr kumimoji="1" lang="en-US" altLang="ja-JP" dirty="0" smtClean="0"/>
              <a:t>Culling</a:t>
            </a:r>
            <a:r>
              <a:rPr kumimoji="1" lang="ja-JP" altLang="en-US" dirty="0" smtClean="0"/>
              <a:t>について</a:t>
            </a:r>
            <a:endParaRPr kumimoji="1" lang="ja-JP" altLang="en-US" dirty="0"/>
          </a:p>
        </p:txBody>
      </p:sp>
      <p:sp>
        <p:nvSpPr>
          <p:cNvPr id="3" name="Content Placeholder 2"/>
          <p:cNvSpPr>
            <a:spLocks noGrp="1"/>
          </p:cNvSpPr>
          <p:nvPr>
            <p:ph idx="1"/>
          </p:nvPr>
        </p:nvSpPr>
        <p:spPr>
          <a:xfrm>
            <a:off x="838200" y="1825625"/>
            <a:ext cx="10515600" cy="4537468"/>
          </a:xfrm>
        </p:spPr>
        <p:txBody>
          <a:bodyPr>
            <a:normAutofit/>
          </a:bodyPr>
          <a:lstStyle/>
          <a:p>
            <a:pPr marL="0" indent="0">
              <a:buNone/>
            </a:pPr>
            <a:r>
              <a:rPr lang="ja-JP" altLang="en-US" dirty="0"/>
              <a:t>皆</a:t>
            </a:r>
            <a:r>
              <a:rPr lang="ja-JP" altLang="en-US" dirty="0" smtClean="0"/>
              <a:t>様、お気づきでしょうか？</a:t>
            </a:r>
            <a:endParaRPr lang="en-US" altLang="ja-JP" dirty="0" smtClean="0"/>
          </a:p>
          <a:p>
            <a:pPr marL="0" indent="0">
              <a:buNone/>
            </a:pPr>
            <a:r>
              <a:rPr lang="en-US" altLang="ja-JP" dirty="0" smtClean="0"/>
              <a:t>Work3</a:t>
            </a:r>
            <a:r>
              <a:rPr lang="ja-JP" altLang="en-US" dirty="0" smtClean="0"/>
              <a:t>よりも、</a:t>
            </a:r>
            <a:r>
              <a:rPr lang="en-US" altLang="ja-JP" dirty="0" smtClean="0"/>
              <a:t>Work2</a:t>
            </a:r>
            <a:r>
              <a:rPr lang="ja-JP" altLang="en-US" dirty="0" smtClean="0"/>
              <a:t>の方がより多くのキャラクターを出していることに！</a:t>
            </a:r>
            <a:endParaRPr lang="en-US" altLang="ja-JP" dirty="0"/>
          </a:p>
          <a:p>
            <a:pPr marL="0" indent="0">
              <a:buNone/>
            </a:pPr>
            <a:r>
              <a:rPr lang="en-US" altLang="ja-JP" sz="2000" dirty="0" smtClean="0"/>
              <a:t>※</a:t>
            </a:r>
            <a:r>
              <a:rPr lang="ja-JP" altLang="en-US" sz="2000" dirty="0" smtClean="0"/>
              <a:t>こ</a:t>
            </a:r>
            <a:r>
              <a:rPr lang="ja-JP" altLang="en-US" sz="2000" dirty="0" smtClean="0"/>
              <a:t>れ</a:t>
            </a:r>
            <a:r>
              <a:rPr lang="ja-JP" altLang="en-US" sz="2000" dirty="0" smtClean="0"/>
              <a:t>が「</a:t>
            </a:r>
            <a:r>
              <a:rPr lang="ja-JP" altLang="en-US" sz="2000" dirty="0" smtClean="0"/>
              <a:t>おまけ」コンテンツの最後の話題になります。</a:t>
            </a:r>
            <a:endParaRPr lang="en-US" altLang="ja-JP" sz="2000" dirty="0" smtClean="0"/>
          </a:p>
        </p:txBody>
      </p:sp>
      <p:pic>
        <p:nvPicPr>
          <p:cNvPr id="4" name="Picture 3"/>
          <p:cNvPicPr>
            <a:picLocks noChangeAspect="1"/>
          </p:cNvPicPr>
          <p:nvPr/>
        </p:nvPicPr>
        <p:blipFill rotWithShape="1">
          <a:blip r:embed="rId2"/>
          <a:srcRect l="418" t="441" r="53651" b="58111"/>
          <a:stretch/>
        </p:blipFill>
        <p:spPr>
          <a:xfrm>
            <a:off x="961532" y="3927532"/>
            <a:ext cx="3227062" cy="1704097"/>
          </a:xfrm>
          <a:prstGeom prst="rect">
            <a:avLst/>
          </a:prstGeom>
        </p:spPr>
      </p:pic>
      <p:pic>
        <p:nvPicPr>
          <p:cNvPr id="5" name="Picture 4"/>
          <p:cNvPicPr>
            <a:picLocks noChangeAspect="1"/>
          </p:cNvPicPr>
          <p:nvPr/>
        </p:nvPicPr>
        <p:blipFill rotWithShape="1">
          <a:blip r:embed="rId3"/>
          <a:srcRect l="573" t="1212" r="63434" b="65049"/>
          <a:stretch/>
        </p:blipFill>
        <p:spPr>
          <a:xfrm>
            <a:off x="5033129" y="3927532"/>
            <a:ext cx="3205898" cy="1768706"/>
          </a:xfrm>
          <a:prstGeom prst="rect">
            <a:avLst/>
          </a:prstGeom>
        </p:spPr>
      </p:pic>
      <p:sp>
        <p:nvSpPr>
          <p:cNvPr id="6" name="Rectangle 5"/>
          <p:cNvSpPr/>
          <p:nvPr/>
        </p:nvSpPr>
        <p:spPr>
          <a:xfrm>
            <a:off x="961532" y="5831175"/>
            <a:ext cx="10878299" cy="369332"/>
          </a:xfrm>
          <a:prstGeom prst="rect">
            <a:avLst/>
          </a:prstGeom>
        </p:spPr>
        <p:txBody>
          <a:bodyPr wrap="none">
            <a:spAutoFit/>
          </a:bodyPr>
          <a:lstStyle/>
          <a:p>
            <a:r>
              <a:rPr lang="ja-JP" altLang="en-US" dirty="0" smtClean="0"/>
              <a:t>左の</a:t>
            </a:r>
            <a:r>
              <a:rPr lang="en-US" altLang="ja-JP" dirty="0" smtClean="0"/>
              <a:t>Work2</a:t>
            </a:r>
            <a:r>
              <a:rPr lang="ja-JP" altLang="en-US" dirty="0" smtClean="0"/>
              <a:t>では</a:t>
            </a:r>
            <a:r>
              <a:rPr lang="en-US" altLang="ja-JP" dirty="0" smtClean="0"/>
              <a:t>6000</a:t>
            </a:r>
            <a:r>
              <a:rPr lang="ja-JP" altLang="en-US" dirty="0" smtClean="0"/>
              <a:t>体のキャラクターを</a:t>
            </a:r>
            <a:r>
              <a:rPr lang="en-US" altLang="ja-JP" dirty="0" smtClean="0"/>
              <a:t>60FPS</a:t>
            </a:r>
            <a:r>
              <a:rPr lang="ja-JP" altLang="en-US" dirty="0" smtClean="0"/>
              <a:t>を出していますが、</a:t>
            </a:r>
            <a:r>
              <a:rPr lang="en-US" altLang="ja-JP" dirty="0" smtClean="0"/>
              <a:t>Work3</a:t>
            </a:r>
            <a:r>
              <a:rPr lang="ja-JP" altLang="en-US" dirty="0" smtClean="0"/>
              <a:t>では</a:t>
            </a:r>
            <a:r>
              <a:rPr lang="en-US" altLang="ja-JP" dirty="0" smtClean="0"/>
              <a:t>3000</a:t>
            </a:r>
            <a:r>
              <a:rPr lang="ja-JP" altLang="en-US" dirty="0" smtClean="0"/>
              <a:t>体でイッパイです。</a:t>
            </a:r>
            <a:endParaRPr lang="ja-JP" altLang="en-US" dirty="0"/>
          </a:p>
        </p:txBody>
      </p:sp>
    </p:spTree>
    <p:extLst>
      <p:ext uri="{BB962C8B-B14F-4D97-AF65-F5344CB8AC3E}">
        <p14:creationId xmlns:p14="http://schemas.microsoft.com/office/powerpoint/2010/main" val="2876305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1325563"/>
          </a:xfrm>
        </p:spPr>
        <p:txBody>
          <a:bodyPr/>
          <a:lstStyle/>
          <a:p>
            <a:r>
              <a:rPr kumimoji="1" lang="en-US" altLang="ja-JP" dirty="0" smtClean="0"/>
              <a:t>Culling</a:t>
            </a:r>
            <a:r>
              <a:rPr kumimoji="1" lang="ja-JP" altLang="en-US" dirty="0" smtClean="0"/>
              <a:t>について </a:t>
            </a:r>
            <a:r>
              <a:rPr kumimoji="1" lang="en-US" altLang="ja-JP" dirty="0" smtClean="0"/>
              <a:t>Profiler</a:t>
            </a:r>
            <a:r>
              <a:rPr kumimoji="1" lang="ja-JP" altLang="en-US" dirty="0" smtClean="0"/>
              <a:t>にて</a:t>
            </a:r>
            <a:endParaRPr kumimoji="1" lang="ja-JP" altLang="en-US" dirty="0"/>
          </a:p>
        </p:txBody>
      </p:sp>
      <p:pic>
        <p:nvPicPr>
          <p:cNvPr id="4" name="Picture 3"/>
          <p:cNvPicPr>
            <a:picLocks noChangeAspect="1"/>
          </p:cNvPicPr>
          <p:nvPr/>
        </p:nvPicPr>
        <p:blipFill>
          <a:blip r:embed="rId2"/>
          <a:stretch>
            <a:fillRect/>
          </a:stretch>
        </p:blipFill>
        <p:spPr>
          <a:xfrm>
            <a:off x="6503709" y="1131888"/>
            <a:ext cx="5241599" cy="3110443"/>
          </a:xfrm>
          <a:prstGeom prst="rect">
            <a:avLst/>
          </a:prstGeom>
        </p:spPr>
      </p:pic>
      <p:pic>
        <p:nvPicPr>
          <p:cNvPr id="6" name="Picture 5"/>
          <p:cNvPicPr>
            <a:picLocks noChangeAspect="1"/>
          </p:cNvPicPr>
          <p:nvPr/>
        </p:nvPicPr>
        <p:blipFill>
          <a:blip r:embed="rId3"/>
          <a:stretch>
            <a:fillRect/>
          </a:stretch>
        </p:blipFill>
        <p:spPr>
          <a:xfrm>
            <a:off x="707011" y="1131888"/>
            <a:ext cx="5245918" cy="3191600"/>
          </a:xfrm>
          <a:prstGeom prst="rect">
            <a:avLst/>
          </a:prstGeom>
        </p:spPr>
      </p:pic>
      <p:sp>
        <p:nvSpPr>
          <p:cNvPr id="7" name="Content Placeholder 2"/>
          <p:cNvSpPr>
            <a:spLocks noGrp="1"/>
          </p:cNvSpPr>
          <p:nvPr>
            <p:ph idx="1"/>
          </p:nvPr>
        </p:nvSpPr>
        <p:spPr>
          <a:xfrm>
            <a:off x="838200" y="4475112"/>
            <a:ext cx="11049000" cy="2180212"/>
          </a:xfrm>
        </p:spPr>
        <p:txBody>
          <a:bodyPr>
            <a:normAutofit/>
          </a:bodyPr>
          <a:lstStyle/>
          <a:p>
            <a:pPr marL="0" indent="0">
              <a:buNone/>
            </a:pPr>
            <a:r>
              <a:rPr lang="ja-JP" altLang="en-US" sz="1800" dirty="0" smtClean="0"/>
              <a:t>左が</a:t>
            </a:r>
            <a:r>
              <a:rPr lang="en-US" altLang="ja-JP" sz="1800" dirty="0" smtClean="0"/>
              <a:t>Work2</a:t>
            </a:r>
            <a:r>
              <a:rPr lang="ja-JP" altLang="en-US" sz="1800" dirty="0" smtClean="0"/>
              <a:t>、右が</a:t>
            </a:r>
            <a:r>
              <a:rPr lang="en-US" altLang="ja-JP" sz="1800" dirty="0" smtClean="0"/>
              <a:t>Work3</a:t>
            </a:r>
            <a:r>
              <a:rPr lang="ja-JP" altLang="en-US" sz="1800" dirty="0" smtClean="0"/>
              <a:t>の</a:t>
            </a:r>
            <a:r>
              <a:rPr lang="en-US" altLang="ja-JP" sz="1800" dirty="0" smtClean="0"/>
              <a:t>Profiler</a:t>
            </a:r>
            <a:r>
              <a:rPr lang="ja-JP" altLang="en-US" sz="1800" dirty="0" smtClean="0"/>
              <a:t>の結果です。見ての通り、</a:t>
            </a:r>
            <a:r>
              <a:rPr lang="en-US" altLang="ja-JP" sz="1800" dirty="0" smtClean="0"/>
              <a:t>Work3</a:t>
            </a:r>
            <a:r>
              <a:rPr lang="ja-JP" altLang="en-US" sz="1800" dirty="0" smtClean="0"/>
              <a:t>の方が緑色の</a:t>
            </a:r>
            <a:r>
              <a:rPr lang="en-US" altLang="ja-JP" sz="1800" dirty="0" smtClean="0"/>
              <a:t>Rendering</a:t>
            </a:r>
            <a:r>
              <a:rPr lang="ja-JP" altLang="en-US" sz="1800" dirty="0" smtClean="0"/>
              <a:t>に関する処理のコストが高くなっています。</a:t>
            </a:r>
            <a:r>
              <a:rPr lang="en-US" altLang="ja-JP" sz="1800" dirty="0" smtClean="0"/>
              <a:t>Work3</a:t>
            </a:r>
            <a:r>
              <a:rPr lang="ja-JP" altLang="en-US" sz="1800" dirty="0" smtClean="0"/>
              <a:t>では</a:t>
            </a:r>
            <a:r>
              <a:rPr lang="en-US" altLang="ja-JP" sz="1800" dirty="0" smtClean="0"/>
              <a:t>Culling</a:t>
            </a:r>
            <a:r>
              <a:rPr lang="ja-JP" altLang="en-US" sz="1800" dirty="0" smtClean="0"/>
              <a:t>だけでも</a:t>
            </a:r>
            <a:r>
              <a:rPr lang="en-US" altLang="ja-JP" sz="1800" dirty="0" smtClean="0"/>
              <a:t>1m</a:t>
            </a:r>
            <a:r>
              <a:rPr lang="ja-JP" altLang="en-US" sz="1800" dirty="0" smtClean="0"/>
              <a:t>秒以上かかってしまっています。</a:t>
            </a:r>
            <a:endParaRPr lang="en-US" altLang="ja-JP" sz="1800" dirty="0" smtClean="0"/>
          </a:p>
          <a:p>
            <a:pPr marL="0" indent="0">
              <a:buNone/>
            </a:pPr>
            <a:r>
              <a:rPr lang="en-US" altLang="ja-JP" sz="1800" dirty="0" smtClean="0"/>
              <a:t>Culling</a:t>
            </a:r>
            <a:r>
              <a:rPr lang="ja-JP" altLang="en-US" sz="1800" dirty="0" smtClean="0"/>
              <a:t>コストは描画対象</a:t>
            </a:r>
            <a:r>
              <a:rPr lang="en-US" altLang="ja-JP" sz="1800" dirty="0" smtClean="0"/>
              <a:t>(Renderer)</a:t>
            </a:r>
            <a:r>
              <a:rPr lang="ja-JP" altLang="en-US" sz="1800" dirty="0" smtClean="0"/>
              <a:t>が多くなればなるほど多くなります。</a:t>
            </a:r>
            <a:endParaRPr lang="en-US" altLang="ja-JP" sz="1800" dirty="0" smtClean="0"/>
          </a:p>
          <a:p>
            <a:pPr marL="0" indent="0">
              <a:buNone/>
            </a:pPr>
            <a:r>
              <a:rPr lang="en-US" altLang="ja-JP" sz="1800" dirty="0" smtClean="0"/>
              <a:t>Work2</a:t>
            </a:r>
            <a:r>
              <a:rPr lang="ja-JP" altLang="en-US" sz="1800" dirty="0" smtClean="0"/>
              <a:t>では</a:t>
            </a:r>
            <a:r>
              <a:rPr lang="en-US" altLang="ja-JP" sz="1800" dirty="0" err="1" smtClean="0"/>
              <a:t>CommandBuffer</a:t>
            </a:r>
            <a:r>
              <a:rPr lang="ja-JP" altLang="en-US" sz="1800" dirty="0" smtClean="0"/>
              <a:t>を利用して直接描画しているので、</a:t>
            </a:r>
            <a:r>
              <a:rPr lang="ja-JP" altLang="en-US" sz="1800" dirty="0"/>
              <a:t>エンジ</a:t>
            </a:r>
            <a:r>
              <a:rPr lang="ja-JP" altLang="en-US" sz="1800" dirty="0" smtClean="0"/>
              <a:t>ン側での</a:t>
            </a:r>
            <a:r>
              <a:rPr lang="en-US" altLang="ja-JP" sz="1800" dirty="0" smtClean="0"/>
              <a:t>Culling</a:t>
            </a:r>
            <a:r>
              <a:rPr lang="ja-JP" altLang="en-US" sz="1800" dirty="0" smtClean="0"/>
              <a:t>をスキップしており、描画関係の</a:t>
            </a:r>
            <a:r>
              <a:rPr lang="en-US" altLang="ja-JP" sz="1800" dirty="0" smtClean="0"/>
              <a:t>CPU</a:t>
            </a:r>
            <a:r>
              <a:rPr lang="ja-JP" altLang="en-US" sz="1800" dirty="0" smtClean="0"/>
              <a:t>処理はかなり減っています。ただし、今回は</a:t>
            </a:r>
            <a:r>
              <a:rPr lang="en-US" altLang="ja-JP" sz="1800" dirty="0" smtClean="0"/>
              <a:t>Work2</a:t>
            </a:r>
            <a:r>
              <a:rPr lang="ja-JP" altLang="en-US" sz="1800" dirty="0" smtClean="0"/>
              <a:t>では何も</a:t>
            </a:r>
            <a:r>
              <a:rPr lang="en-US" altLang="ja-JP" sz="1800" dirty="0" smtClean="0"/>
              <a:t>Culling/</a:t>
            </a:r>
            <a:r>
              <a:rPr lang="ja-JP" altLang="en-US" sz="1800" dirty="0"/>
              <a:t>距離</a:t>
            </a:r>
            <a:r>
              <a:rPr lang="ja-JP" altLang="en-US" sz="1800" dirty="0" smtClean="0"/>
              <a:t>に</a:t>
            </a:r>
            <a:r>
              <a:rPr lang="ja-JP" altLang="en-US" sz="1800" dirty="0"/>
              <a:t>応</a:t>
            </a:r>
            <a:r>
              <a:rPr lang="ja-JP" altLang="en-US" sz="1800" dirty="0" smtClean="0"/>
              <a:t>じた</a:t>
            </a:r>
            <a:r>
              <a:rPr lang="ja-JP" altLang="en-US" sz="1800" dirty="0"/>
              <a:t>ソート</a:t>
            </a:r>
            <a:r>
              <a:rPr lang="ja-JP" altLang="en-US" sz="1800" dirty="0" smtClean="0"/>
              <a:t>をしていません。そのため、</a:t>
            </a:r>
            <a:r>
              <a:rPr lang="en-US" altLang="ja-JP" sz="1800" dirty="0" smtClean="0"/>
              <a:t>GPU</a:t>
            </a:r>
            <a:r>
              <a:rPr lang="ja-JP" altLang="en-US" sz="1800" dirty="0" smtClean="0"/>
              <a:t>側へ処理を少し負担してもらっています。</a:t>
            </a:r>
            <a:endParaRPr lang="en-US" altLang="ja-JP" sz="1800" dirty="0" smtClean="0"/>
          </a:p>
        </p:txBody>
      </p:sp>
    </p:spTree>
    <p:extLst>
      <p:ext uri="{BB962C8B-B14F-4D97-AF65-F5344CB8AC3E}">
        <p14:creationId xmlns:p14="http://schemas.microsoft.com/office/powerpoint/2010/main" val="2178505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4734" y="2500460"/>
            <a:ext cx="7956223" cy="2196445"/>
          </a:xfrm>
        </p:spPr>
        <p:txBody>
          <a:bodyPr>
            <a:normAutofit/>
          </a:bodyPr>
          <a:lstStyle/>
          <a:p>
            <a:r>
              <a:rPr kumimoji="1" lang="ja-JP" altLang="en-US" sz="3200" dirty="0" smtClean="0"/>
              <a:t>実は、</a:t>
            </a:r>
            <a:r>
              <a:rPr kumimoji="1" lang="en-US" altLang="ja-JP" sz="3200" dirty="0" smtClean="0"/>
              <a:t>C# </a:t>
            </a:r>
            <a:r>
              <a:rPr kumimoji="1" lang="en-US" altLang="ja-JP" sz="3200" dirty="0" err="1" smtClean="0"/>
              <a:t>JobSystem</a:t>
            </a:r>
            <a:r>
              <a:rPr lang="ja-JP" altLang="en-US" sz="3200" dirty="0" smtClean="0"/>
              <a:t>の効果を最大限活用させるために、描画周りを事前にいじっていたのでした！</a:t>
            </a:r>
            <a:r>
              <a:rPr lang="en-US" altLang="ja-JP" sz="3200" dirty="0" smtClean="0"/>
              <a:t/>
            </a:r>
            <a:br>
              <a:rPr lang="en-US" altLang="ja-JP" sz="3200" dirty="0" smtClean="0"/>
            </a:br>
            <a:r>
              <a:rPr lang="ja-JP" altLang="en-US" sz="3200" dirty="0" smtClean="0"/>
              <a:t>そして、そちらの方が効果は大きいデス！</a:t>
            </a:r>
            <a:endParaRPr kumimoji="1" lang="ja-JP"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6" y="2074683"/>
            <a:ext cx="3524250" cy="3048000"/>
          </a:xfrm>
          <a:prstGeom prst="rect">
            <a:avLst/>
          </a:prstGeom>
        </p:spPr>
      </p:pic>
    </p:spTree>
    <p:extLst>
      <p:ext uri="{BB962C8B-B14F-4D97-AF65-F5344CB8AC3E}">
        <p14:creationId xmlns:p14="http://schemas.microsoft.com/office/powerpoint/2010/main" val="1487877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795" r="13656"/>
          <a:stretch/>
        </p:blipFill>
        <p:spPr>
          <a:xfrm>
            <a:off x="1074656" y="1556159"/>
            <a:ext cx="7682845" cy="3971925"/>
          </a:xfrm>
          <a:prstGeom prst="rect">
            <a:avLst/>
          </a:prstGeom>
        </p:spPr>
      </p:pic>
      <p:sp>
        <p:nvSpPr>
          <p:cNvPr id="2" name="Title 1"/>
          <p:cNvSpPr>
            <a:spLocks noGrp="1"/>
          </p:cNvSpPr>
          <p:nvPr>
            <p:ph type="title"/>
          </p:nvPr>
        </p:nvSpPr>
        <p:spPr/>
        <p:txBody>
          <a:bodyPr/>
          <a:lstStyle/>
          <a:p>
            <a:r>
              <a:rPr kumimoji="1" lang="ja-JP" altLang="en-US" dirty="0" smtClean="0"/>
              <a:t>各課題の解答について</a:t>
            </a:r>
            <a:endParaRPr kumimoji="1" lang="ja-JP" altLang="en-US" dirty="0"/>
          </a:p>
        </p:txBody>
      </p:sp>
      <p:sp>
        <p:nvSpPr>
          <p:cNvPr id="5" name="Rounded Rectangular Callout 4"/>
          <p:cNvSpPr/>
          <p:nvPr/>
        </p:nvSpPr>
        <p:spPr>
          <a:xfrm>
            <a:off x="1080940" y="4479232"/>
            <a:ext cx="8917462" cy="1048852"/>
          </a:xfrm>
          <a:prstGeom prst="wedgeRoundRectCallout">
            <a:avLst>
              <a:gd name="adj1" fmla="val -29123"/>
              <a:gd name="adj2" fmla="val -8168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ja-JP" altLang="en-US" sz="1600" dirty="0" smtClean="0"/>
              <a:t>こちらで、それぞれの課題の解答を別シーン・別スクリプトの形で用意しました。</a:t>
            </a:r>
            <a:endParaRPr lang="en-US" altLang="ja-JP" sz="1600" dirty="0" smtClean="0"/>
          </a:p>
          <a:p>
            <a:r>
              <a:rPr lang="en-US" altLang="ja-JP" sz="1600" dirty="0" smtClean="0"/>
              <a:t>Answers</a:t>
            </a:r>
            <a:r>
              <a:rPr lang="ja-JP" altLang="en-US" sz="1600" dirty="0" smtClean="0"/>
              <a:t>ディレクトリにある、それぞれの</a:t>
            </a:r>
            <a:r>
              <a:rPr lang="en-US" altLang="ja-JP" sz="1600" dirty="0" err="1" smtClean="0"/>
              <a:t>UnityPackage</a:t>
            </a:r>
            <a:r>
              <a:rPr lang="ja-JP" altLang="en-US" sz="1600" dirty="0" smtClean="0"/>
              <a:t>をプロジェクトへインポートすると、解答のスクリプトを確認できます。</a:t>
            </a:r>
            <a:endParaRPr lang="en-US" altLang="ja-JP" sz="1600" dirty="0" smtClean="0"/>
          </a:p>
        </p:txBody>
      </p:sp>
    </p:spTree>
    <p:extLst>
      <p:ext uri="{BB962C8B-B14F-4D97-AF65-F5344CB8AC3E}">
        <p14:creationId xmlns:p14="http://schemas.microsoft.com/office/powerpoint/2010/main" val="3514424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99770" y="1514015"/>
            <a:ext cx="6366395" cy="5068103"/>
          </a:xfrm>
          <a:prstGeom prst="rect">
            <a:avLst/>
          </a:prstGeom>
        </p:spPr>
      </p:pic>
      <p:sp>
        <p:nvSpPr>
          <p:cNvPr id="2" name="Title 1"/>
          <p:cNvSpPr>
            <a:spLocks noGrp="1"/>
          </p:cNvSpPr>
          <p:nvPr>
            <p:ph type="title"/>
          </p:nvPr>
        </p:nvSpPr>
        <p:spPr/>
        <p:txBody>
          <a:bodyPr/>
          <a:lstStyle/>
          <a:p>
            <a:r>
              <a:rPr lang="ja-JP" altLang="en-US" dirty="0"/>
              <a:t>始</a:t>
            </a:r>
            <a:r>
              <a:rPr lang="ja-JP" altLang="en-US" dirty="0" smtClean="0"/>
              <a:t>める前</a:t>
            </a:r>
            <a:r>
              <a:rPr kumimoji="1" lang="ja-JP" altLang="en-US" dirty="0" smtClean="0"/>
              <a:t>に</a:t>
            </a:r>
            <a:r>
              <a:rPr kumimoji="1" lang="en-US" altLang="ja-JP" dirty="0" smtClean="0"/>
              <a:t>Profiler</a:t>
            </a:r>
            <a:r>
              <a:rPr lang="ja-JP" altLang="en-US" dirty="0" smtClean="0"/>
              <a:t>の使用について紹介</a:t>
            </a:r>
            <a:r>
              <a:rPr lang="en-US" altLang="ja-JP" dirty="0" smtClean="0"/>
              <a:t>(1)</a:t>
            </a:r>
            <a:endParaRPr kumimoji="1" lang="ja-JP" altLang="en-US" dirty="0"/>
          </a:p>
        </p:txBody>
      </p:sp>
      <p:sp>
        <p:nvSpPr>
          <p:cNvPr id="5" name="Rounded Rectangular Callout 4"/>
          <p:cNvSpPr/>
          <p:nvPr/>
        </p:nvSpPr>
        <p:spPr>
          <a:xfrm>
            <a:off x="6484486" y="3705576"/>
            <a:ext cx="4869314" cy="1048852"/>
          </a:xfrm>
          <a:prstGeom prst="wedgeRoundRectCallout">
            <a:avLst>
              <a:gd name="adj1" fmla="val -41893"/>
              <a:gd name="adj2" fmla="val -97728"/>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ja-JP" altLang="en-US" sz="1600" dirty="0" smtClean="0"/>
              <a:t>メニューの </a:t>
            </a:r>
            <a:r>
              <a:rPr lang="en-US" altLang="ja-JP" sz="1600" dirty="0" smtClean="0"/>
              <a:t>Window/Profiler </a:t>
            </a:r>
            <a:r>
              <a:rPr lang="ja-JP" altLang="en-US" sz="1600" dirty="0" smtClean="0"/>
              <a:t>で呼び出します。</a:t>
            </a:r>
            <a:endParaRPr lang="en-US" altLang="ja-JP" sz="1600" dirty="0" smtClean="0"/>
          </a:p>
          <a:p>
            <a:r>
              <a:rPr lang="ja-JP" altLang="en-US" sz="1600" dirty="0" smtClean="0"/>
              <a:t>今回は、</a:t>
            </a:r>
            <a:r>
              <a:rPr lang="en-US" altLang="ja-JP" sz="1600" dirty="0" smtClean="0"/>
              <a:t>CPU Usage</a:t>
            </a:r>
            <a:r>
              <a:rPr lang="ja-JP" altLang="en-US" sz="1600" dirty="0" smtClean="0"/>
              <a:t>の項目しか見ません。</a:t>
            </a:r>
            <a:endParaRPr lang="en-US" altLang="ja-JP" sz="1600" dirty="0" smtClean="0"/>
          </a:p>
          <a:p>
            <a:r>
              <a:rPr lang="ja-JP" altLang="en-US" sz="1600" dirty="0" smtClean="0"/>
              <a:t>上</a:t>
            </a:r>
            <a:r>
              <a:rPr lang="ja-JP" altLang="en-US" sz="1600" dirty="0"/>
              <a:t>画面</a:t>
            </a:r>
            <a:r>
              <a:rPr lang="ja-JP" altLang="en-US" sz="1600" dirty="0" smtClean="0"/>
              <a:t>で、</a:t>
            </a:r>
            <a:r>
              <a:rPr lang="en-US" altLang="ja-JP" sz="1600" dirty="0" smtClean="0"/>
              <a:t>CPU Usage</a:t>
            </a:r>
            <a:r>
              <a:rPr lang="ja-JP" altLang="en-US" sz="1600" dirty="0" smtClean="0"/>
              <a:t>を選択しておきましょう</a:t>
            </a:r>
            <a:endParaRPr lang="en-US" altLang="ja-JP" sz="1600" dirty="0" smtClean="0"/>
          </a:p>
        </p:txBody>
      </p:sp>
    </p:spTree>
    <p:extLst>
      <p:ext uri="{BB962C8B-B14F-4D97-AF65-F5344CB8AC3E}">
        <p14:creationId xmlns:p14="http://schemas.microsoft.com/office/powerpoint/2010/main" val="190160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その前に</a:t>
            </a:r>
            <a:r>
              <a:rPr kumimoji="1" lang="en-US" altLang="ja-JP" dirty="0" smtClean="0"/>
              <a:t>Profiler</a:t>
            </a:r>
            <a:r>
              <a:rPr lang="ja-JP" altLang="en-US" dirty="0" smtClean="0"/>
              <a:t>の使用について紹介</a:t>
            </a:r>
            <a:r>
              <a:rPr lang="en-US" altLang="ja-JP" dirty="0" smtClean="0"/>
              <a:t>(</a:t>
            </a:r>
            <a:r>
              <a:rPr lang="en-US" altLang="ja-JP" dirty="0"/>
              <a:t>2</a:t>
            </a:r>
            <a:r>
              <a:rPr lang="en-US" altLang="ja-JP" dirty="0" smtClean="0"/>
              <a:t>)</a:t>
            </a:r>
            <a:endParaRPr kumimoji="1" lang="ja-JP" altLang="en-US" dirty="0"/>
          </a:p>
        </p:txBody>
      </p:sp>
      <p:pic>
        <p:nvPicPr>
          <p:cNvPr id="3" name="Picture 2"/>
          <p:cNvPicPr>
            <a:picLocks noChangeAspect="1"/>
          </p:cNvPicPr>
          <p:nvPr/>
        </p:nvPicPr>
        <p:blipFill>
          <a:blip r:embed="rId2"/>
          <a:stretch>
            <a:fillRect/>
          </a:stretch>
        </p:blipFill>
        <p:spPr>
          <a:xfrm>
            <a:off x="4730732" y="1477670"/>
            <a:ext cx="6694390" cy="5108219"/>
          </a:xfrm>
          <a:prstGeom prst="rect">
            <a:avLst/>
          </a:prstGeom>
        </p:spPr>
      </p:pic>
      <p:sp>
        <p:nvSpPr>
          <p:cNvPr id="5" name="Rectangle 4"/>
          <p:cNvSpPr/>
          <p:nvPr/>
        </p:nvSpPr>
        <p:spPr>
          <a:xfrm>
            <a:off x="4730732" y="3514650"/>
            <a:ext cx="1721274" cy="223417"/>
          </a:xfrm>
          <a:prstGeom prst="rect">
            <a:avLst/>
          </a:prstGeom>
          <a:noFill/>
          <a:ln w="4762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6" name="Rounded Rectangular Callout 5"/>
          <p:cNvSpPr/>
          <p:nvPr/>
        </p:nvSpPr>
        <p:spPr>
          <a:xfrm>
            <a:off x="256031" y="2677363"/>
            <a:ext cx="4140403" cy="1060703"/>
          </a:xfrm>
          <a:prstGeom prst="wedgeRoundRectCallout">
            <a:avLst>
              <a:gd name="adj1" fmla="val 57242"/>
              <a:gd name="adj2" fmla="val 32153"/>
              <a:gd name="adj3" fmla="val 16667"/>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altLang="ja-JP" sz="1600" dirty="0" smtClean="0"/>
              <a:t>Hierarchy</a:t>
            </a:r>
            <a:r>
              <a:rPr lang="ja-JP" altLang="en-US" sz="1600" dirty="0" smtClean="0"/>
              <a:t>表示だと、別スレッドの様子を確認できないので、</a:t>
            </a:r>
            <a:r>
              <a:rPr lang="ja-JP" altLang="en-US" sz="1600" dirty="0"/>
              <a:t>ココ</a:t>
            </a:r>
            <a:r>
              <a:rPr lang="ja-JP" altLang="en-US" sz="1600" dirty="0" smtClean="0"/>
              <a:t>を</a:t>
            </a:r>
            <a:r>
              <a:rPr lang="ja-JP" altLang="en-US" sz="1600" dirty="0"/>
              <a:t>クリック</a:t>
            </a:r>
            <a:r>
              <a:rPr lang="ja-JP" altLang="en-US" sz="1600" dirty="0" smtClean="0"/>
              <a:t>して</a:t>
            </a:r>
            <a:r>
              <a:rPr lang="en-US" altLang="ja-JP" sz="1600" dirty="0" smtClean="0"/>
              <a:t>Timeline</a:t>
            </a:r>
            <a:r>
              <a:rPr lang="ja-JP" altLang="en-US" sz="1600" dirty="0" smtClean="0"/>
              <a:t>にしましょう</a:t>
            </a:r>
            <a:endParaRPr lang="en-US" altLang="ja-JP" sz="1600" dirty="0" smtClean="0"/>
          </a:p>
        </p:txBody>
      </p:sp>
    </p:spTree>
    <p:extLst>
      <p:ext uri="{BB962C8B-B14F-4D97-AF65-F5344CB8AC3E}">
        <p14:creationId xmlns:p14="http://schemas.microsoft.com/office/powerpoint/2010/main" val="4234713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今</a:t>
            </a:r>
            <a:r>
              <a:rPr lang="ja-JP" altLang="en-US" dirty="0" smtClean="0"/>
              <a:t>回の課題進行で注目するところ</a:t>
            </a:r>
            <a:endParaRPr kumimoji="1" lang="ja-JP" altLang="en-US" dirty="0"/>
          </a:p>
        </p:txBody>
      </p:sp>
      <p:pic>
        <p:nvPicPr>
          <p:cNvPr id="4" name="Picture 3"/>
          <p:cNvPicPr>
            <a:picLocks noChangeAspect="1"/>
          </p:cNvPicPr>
          <p:nvPr/>
        </p:nvPicPr>
        <p:blipFill rotWithShape="1">
          <a:blip r:embed="rId2"/>
          <a:srcRect t="38971"/>
          <a:stretch/>
        </p:blipFill>
        <p:spPr>
          <a:xfrm>
            <a:off x="838200" y="2223820"/>
            <a:ext cx="4548924" cy="2142317"/>
          </a:xfrm>
          <a:prstGeom prst="rect">
            <a:avLst/>
          </a:prstGeom>
        </p:spPr>
      </p:pic>
      <p:pic>
        <p:nvPicPr>
          <p:cNvPr id="5" name="Picture 4"/>
          <p:cNvPicPr>
            <a:picLocks noChangeAspect="1"/>
          </p:cNvPicPr>
          <p:nvPr/>
        </p:nvPicPr>
        <p:blipFill rotWithShape="1">
          <a:blip r:embed="rId3"/>
          <a:srcRect t="40192"/>
          <a:stretch/>
        </p:blipFill>
        <p:spPr>
          <a:xfrm>
            <a:off x="6232549" y="2176684"/>
            <a:ext cx="4797551" cy="2189453"/>
          </a:xfrm>
          <a:prstGeom prst="rect">
            <a:avLst/>
          </a:prstGeom>
        </p:spPr>
      </p:pic>
      <p:sp>
        <p:nvSpPr>
          <p:cNvPr id="6" name="Rectangle 5"/>
          <p:cNvSpPr/>
          <p:nvPr/>
        </p:nvSpPr>
        <p:spPr>
          <a:xfrm>
            <a:off x="773208" y="3183269"/>
            <a:ext cx="4613915" cy="979080"/>
          </a:xfrm>
          <a:prstGeom prst="rect">
            <a:avLst/>
          </a:prstGeom>
          <a:noFill/>
          <a:ln w="4762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Rectangle 6"/>
          <p:cNvSpPr/>
          <p:nvPr/>
        </p:nvSpPr>
        <p:spPr>
          <a:xfrm>
            <a:off x="2674080" y="4451342"/>
            <a:ext cx="1234633" cy="369332"/>
          </a:xfrm>
          <a:prstGeom prst="rect">
            <a:avLst/>
          </a:prstGeom>
        </p:spPr>
        <p:txBody>
          <a:bodyPr wrap="none">
            <a:spAutoFit/>
          </a:bodyPr>
          <a:lstStyle/>
          <a:p>
            <a:r>
              <a:rPr lang="en-US" altLang="ja-JP" dirty="0" smtClean="0"/>
              <a:t>Job</a:t>
            </a:r>
            <a:r>
              <a:rPr lang="ja-JP" altLang="en-US" dirty="0" smtClean="0"/>
              <a:t>対応前</a:t>
            </a:r>
            <a:endParaRPr lang="ja-JP" altLang="en-US" dirty="0"/>
          </a:p>
        </p:txBody>
      </p:sp>
      <p:sp>
        <p:nvSpPr>
          <p:cNvPr id="8" name="Rectangle 7"/>
          <p:cNvSpPr/>
          <p:nvPr/>
        </p:nvSpPr>
        <p:spPr>
          <a:xfrm>
            <a:off x="8159261" y="4451342"/>
            <a:ext cx="1234633" cy="369332"/>
          </a:xfrm>
          <a:prstGeom prst="rect">
            <a:avLst/>
          </a:prstGeom>
        </p:spPr>
        <p:txBody>
          <a:bodyPr wrap="none">
            <a:spAutoFit/>
          </a:bodyPr>
          <a:lstStyle/>
          <a:p>
            <a:r>
              <a:rPr lang="en-US" altLang="ja-JP" dirty="0" smtClean="0"/>
              <a:t>Job</a:t>
            </a:r>
            <a:r>
              <a:rPr lang="ja-JP" altLang="en-US" dirty="0" smtClean="0"/>
              <a:t>対応後</a:t>
            </a:r>
            <a:endParaRPr lang="ja-JP" altLang="en-US" dirty="0"/>
          </a:p>
        </p:txBody>
      </p:sp>
      <p:sp>
        <p:nvSpPr>
          <p:cNvPr id="9" name="Rectangle 8"/>
          <p:cNvSpPr/>
          <p:nvPr/>
        </p:nvSpPr>
        <p:spPr>
          <a:xfrm>
            <a:off x="6232548" y="3183269"/>
            <a:ext cx="4705733" cy="979080"/>
          </a:xfrm>
          <a:prstGeom prst="rect">
            <a:avLst/>
          </a:prstGeom>
          <a:noFill/>
          <a:ln w="4762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Rectangle 9"/>
          <p:cNvSpPr/>
          <p:nvPr/>
        </p:nvSpPr>
        <p:spPr>
          <a:xfrm>
            <a:off x="510537" y="4911057"/>
            <a:ext cx="11444022" cy="923330"/>
          </a:xfrm>
          <a:prstGeom prst="rect">
            <a:avLst/>
          </a:prstGeom>
        </p:spPr>
        <p:txBody>
          <a:bodyPr wrap="square">
            <a:spAutoFit/>
          </a:bodyPr>
          <a:lstStyle/>
          <a:p>
            <a:r>
              <a:rPr lang="en-US" altLang="ja-JP" dirty="0" smtClean="0"/>
              <a:t>Job</a:t>
            </a:r>
            <a:r>
              <a:rPr lang="ja-JP" altLang="en-US" dirty="0" smtClean="0"/>
              <a:t>対応前は、スクリプトの</a:t>
            </a:r>
            <a:r>
              <a:rPr lang="en-US" altLang="ja-JP" dirty="0" smtClean="0"/>
              <a:t>Update</a:t>
            </a:r>
            <a:r>
              <a:rPr lang="ja-JP" altLang="en-US" dirty="0" smtClean="0"/>
              <a:t>処理中は、</a:t>
            </a:r>
            <a:r>
              <a:rPr lang="en-US" altLang="ja-JP" dirty="0" err="1" smtClean="0"/>
              <a:t>MainThread</a:t>
            </a:r>
            <a:r>
              <a:rPr lang="ja-JP" altLang="en-US" dirty="0" smtClean="0"/>
              <a:t>のみが頑張って働き、</a:t>
            </a:r>
            <a:r>
              <a:rPr lang="en-US" altLang="ja-JP" dirty="0" err="1" smtClean="0"/>
              <a:t>WorkerThread</a:t>
            </a:r>
            <a:r>
              <a:rPr lang="ja-JP" altLang="en-US" dirty="0" smtClean="0"/>
              <a:t>が</a:t>
            </a:r>
            <a:r>
              <a:rPr lang="en-US" altLang="ja-JP" dirty="0" smtClean="0"/>
              <a:t>Idle</a:t>
            </a:r>
            <a:r>
              <a:rPr lang="ja-JP" altLang="en-US" dirty="0" smtClean="0"/>
              <a:t>状態で、何も仕事していない状態です。</a:t>
            </a:r>
            <a:endParaRPr lang="en-US" altLang="ja-JP" dirty="0" smtClean="0"/>
          </a:p>
          <a:p>
            <a:r>
              <a:rPr lang="en-US" altLang="ja-JP" dirty="0" smtClean="0"/>
              <a:t>Job</a:t>
            </a:r>
            <a:r>
              <a:rPr lang="ja-JP" altLang="en-US" dirty="0" smtClean="0"/>
              <a:t>の対応を行う事で、</a:t>
            </a:r>
            <a:r>
              <a:rPr lang="en-US" altLang="ja-JP" dirty="0" smtClean="0"/>
              <a:t>Update</a:t>
            </a:r>
            <a:r>
              <a:rPr lang="ja-JP" altLang="en-US" dirty="0" smtClean="0"/>
              <a:t>処理の一部を</a:t>
            </a:r>
            <a:r>
              <a:rPr lang="en-US" altLang="ja-JP" dirty="0" err="1" smtClean="0"/>
              <a:t>WorkerThread</a:t>
            </a:r>
            <a:r>
              <a:rPr lang="ja-JP" altLang="en-US" dirty="0" smtClean="0"/>
              <a:t>にも分担してもらう事で早く処理が終わります。</a:t>
            </a:r>
            <a:endParaRPr lang="en-US" altLang="ja-JP" dirty="0" smtClean="0"/>
          </a:p>
        </p:txBody>
      </p:sp>
    </p:spTree>
    <p:extLst>
      <p:ext uri="{BB962C8B-B14F-4D97-AF65-F5344CB8AC3E}">
        <p14:creationId xmlns:p14="http://schemas.microsoft.com/office/powerpoint/2010/main" val="4191258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960" y="2618207"/>
            <a:ext cx="10515600" cy="1325563"/>
          </a:xfrm>
        </p:spPr>
        <p:txBody>
          <a:bodyPr/>
          <a:lstStyle/>
          <a:p>
            <a:r>
              <a:rPr kumimoji="1" lang="ja-JP" altLang="en-US" dirty="0" smtClean="0"/>
              <a:t>それでは、</a:t>
            </a:r>
            <a:r>
              <a:rPr kumimoji="1" lang="en-US" altLang="ja-JP" dirty="0" smtClean="0"/>
              <a:t/>
            </a:r>
            <a:br>
              <a:rPr kumimoji="1" lang="en-US" altLang="ja-JP" dirty="0" smtClean="0"/>
            </a:br>
            <a:r>
              <a:rPr kumimoji="1" lang="ja-JP" altLang="en-US" dirty="0" smtClean="0"/>
              <a:t>それぞれの課題紹介へ</a:t>
            </a:r>
            <a:endParaRPr kumimoji="1" lang="ja-JP"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710" y="1647260"/>
            <a:ext cx="3524250" cy="3048000"/>
          </a:xfrm>
          <a:prstGeom prst="rect">
            <a:avLst/>
          </a:prstGeom>
        </p:spPr>
      </p:pic>
    </p:spTree>
    <p:extLst>
      <p:ext uri="{BB962C8B-B14F-4D97-AF65-F5344CB8AC3E}">
        <p14:creationId xmlns:p14="http://schemas.microsoft.com/office/powerpoint/2010/main" val="1072775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788" y="413431"/>
            <a:ext cx="10515600" cy="1325563"/>
          </a:xfrm>
        </p:spPr>
        <p:txBody>
          <a:bodyPr/>
          <a:lstStyle/>
          <a:p>
            <a:r>
              <a:rPr kumimoji="1" lang="en-US" altLang="ja-JP" dirty="0" smtClean="0"/>
              <a:t>Work1.IJob</a:t>
            </a:r>
            <a:endParaRPr kumimoji="1" lang="ja-JP" altLang="en-US" dirty="0"/>
          </a:p>
        </p:txBody>
      </p:sp>
      <p:pic>
        <p:nvPicPr>
          <p:cNvPr id="4" name="Picture 3"/>
          <p:cNvPicPr>
            <a:picLocks noChangeAspect="1"/>
          </p:cNvPicPr>
          <p:nvPr/>
        </p:nvPicPr>
        <p:blipFill>
          <a:blip r:embed="rId2"/>
          <a:stretch>
            <a:fillRect/>
          </a:stretch>
        </p:blipFill>
        <p:spPr>
          <a:xfrm>
            <a:off x="735788" y="1442540"/>
            <a:ext cx="6681643" cy="3612263"/>
          </a:xfrm>
          <a:prstGeom prst="rect">
            <a:avLst/>
          </a:prstGeom>
        </p:spPr>
      </p:pic>
      <p:sp>
        <p:nvSpPr>
          <p:cNvPr id="5" name="Rounded Rectangular Callout 4"/>
          <p:cNvSpPr/>
          <p:nvPr/>
        </p:nvSpPr>
        <p:spPr>
          <a:xfrm>
            <a:off x="5884030" y="2768103"/>
            <a:ext cx="4869314" cy="1048852"/>
          </a:xfrm>
          <a:prstGeom prst="wedgeRoundRectCallout">
            <a:avLst>
              <a:gd name="adj1" fmla="val -54291"/>
              <a:gd name="adj2" fmla="val 1268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ja-JP" altLang="en-US" sz="1600" dirty="0" smtClean="0"/>
              <a:t>「</a:t>
            </a:r>
            <a:r>
              <a:rPr lang="en-US" altLang="ja-JP" sz="1600" dirty="0" smtClean="0"/>
              <a:t>10000</a:t>
            </a:r>
            <a:r>
              <a:rPr lang="ja-JP" altLang="en-US" sz="1600" dirty="0" smtClean="0"/>
              <a:t>万個ある位置情報の中から一番近い場所を探す処理」を</a:t>
            </a:r>
            <a:r>
              <a:rPr lang="en-US" altLang="ja-JP" sz="1600" dirty="0" smtClean="0"/>
              <a:t>10</a:t>
            </a:r>
            <a:r>
              <a:rPr lang="ja-JP" altLang="en-US" sz="1600" dirty="0" smtClean="0"/>
              <a:t>か所について行います。</a:t>
            </a:r>
            <a:endParaRPr lang="en-US" altLang="ja-JP" sz="1600" dirty="0" smtClean="0"/>
          </a:p>
        </p:txBody>
      </p:sp>
      <p:sp>
        <p:nvSpPr>
          <p:cNvPr id="6" name="Rectangle 5"/>
          <p:cNvSpPr/>
          <p:nvPr/>
        </p:nvSpPr>
        <p:spPr>
          <a:xfrm>
            <a:off x="596798" y="5501804"/>
            <a:ext cx="8291170" cy="923330"/>
          </a:xfrm>
          <a:prstGeom prst="rect">
            <a:avLst/>
          </a:prstGeom>
        </p:spPr>
        <p:txBody>
          <a:bodyPr wrap="square">
            <a:spAutoFit/>
          </a:bodyPr>
          <a:lstStyle/>
          <a:p>
            <a:r>
              <a:rPr lang="ja-JP" altLang="en-US" dirty="0" smtClean="0"/>
              <a:t>「</a:t>
            </a:r>
            <a:r>
              <a:rPr lang="en-US" altLang="ja-JP" dirty="0" smtClean="0"/>
              <a:t>10000</a:t>
            </a:r>
            <a:r>
              <a:rPr lang="ja-JP" altLang="en-US" dirty="0" smtClean="0"/>
              <a:t>個の要素を探す処理」</a:t>
            </a:r>
            <a:r>
              <a:rPr lang="en-US" altLang="ja-JP" dirty="0" smtClean="0"/>
              <a:t>×10</a:t>
            </a:r>
            <a:r>
              <a:rPr lang="ja-JP" altLang="en-US" dirty="0" smtClean="0"/>
              <a:t>回をしています。</a:t>
            </a:r>
            <a:endParaRPr lang="en-US" altLang="ja-JP" dirty="0" smtClean="0"/>
          </a:p>
          <a:p>
            <a:r>
              <a:rPr lang="ja-JP" altLang="en-US" dirty="0" smtClean="0"/>
              <a:t>「</a:t>
            </a:r>
            <a:r>
              <a:rPr lang="en-US" altLang="ja-JP" dirty="0" smtClean="0"/>
              <a:t>10000</a:t>
            </a:r>
            <a:r>
              <a:rPr lang="ja-JP" altLang="en-US" dirty="0" smtClean="0"/>
              <a:t>個の要素を探す処理」を</a:t>
            </a:r>
            <a:r>
              <a:rPr lang="en-US" altLang="ja-JP" dirty="0" err="1" smtClean="0"/>
              <a:t>IJob</a:t>
            </a:r>
            <a:r>
              <a:rPr lang="ja-JP" altLang="en-US" dirty="0" smtClean="0"/>
              <a:t>を利用して</a:t>
            </a:r>
            <a:r>
              <a:rPr lang="en-US" altLang="ja-JP" dirty="0" smtClean="0"/>
              <a:t>Job</a:t>
            </a:r>
            <a:r>
              <a:rPr lang="ja-JP" altLang="en-US" dirty="0" smtClean="0"/>
              <a:t>化して、</a:t>
            </a:r>
            <a:r>
              <a:rPr lang="en-US" altLang="ja-JP" dirty="0" smtClean="0"/>
              <a:t>10</a:t>
            </a:r>
            <a:r>
              <a:rPr lang="ja-JP" altLang="en-US" dirty="0" smtClean="0"/>
              <a:t>個の</a:t>
            </a:r>
            <a:r>
              <a:rPr lang="en-US" altLang="ja-JP" dirty="0" smtClean="0"/>
              <a:t>Job</a:t>
            </a:r>
            <a:r>
              <a:rPr lang="ja-JP" altLang="en-US" dirty="0" smtClean="0"/>
              <a:t>にして並行処理するようにしましょう。</a:t>
            </a:r>
            <a:endParaRPr lang="en-US" altLang="ja-JP" dirty="0" smtClean="0"/>
          </a:p>
        </p:txBody>
      </p:sp>
    </p:spTree>
    <p:extLst>
      <p:ext uri="{BB962C8B-B14F-4D97-AF65-F5344CB8AC3E}">
        <p14:creationId xmlns:p14="http://schemas.microsoft.com/office/powerpoint/2010/main" val="31598658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TotalTime>
  <Words>3979</Words>
  <Application>Microsoft Office PowerPoint</Application>
  <PresentationFormat>Widescreen</PresentationFormat>
  <Paragraphs>243</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Noto Sans CJK JP Bold</vt:lpstr>
      <vt:lpstr>游ゴシック</vt:lpstr>
      <vt:lpstr>游ゴシック Light</vt:lpstr>
      <vt:lpstr>Arial</vt:lpstr>
      <vt:lpstr>Consolas</vt:lpstr>
      <vt:lpstr>Roboto</vt:lpstr>
      <vt:lpstr>Office Theme</vt:lpstr>
      <vt:lpstr>本日のお品書き</vt:lpstr>
      <vt:lpstr>まず初めに…</vt:lpstr>
      <vt:lpstr>プロジェクトについて</vt:lpstr>
      <vt:lpstr>各課題の解答について</vt:lpstr>
      <vt:lpstr>始める前にProfilerの使用について紹介(1)</vt:lpstr>
      <vt:lpstr>その前にProfilerの使用について紹介(2)</vt:lpstr>
      <vt:lpstr>今回の課題進行で注目するところ</vt:lpstr>
      <vt:lpstr>それでは、 それぞれの課題紹介へ</vt:lpstr>
      <vt:lpstr>Work1.IJob</vt:lpstr>
      <vt:lpstr>Work1NearestFind.cs でここをJob化</vt:lpstr>
      <vt:lpstr>Work1.Job化後のBefore / After</vt:lpstr>
      <vt:lpstr>Work2. IJobParallelFor</vt:lpstr>
      <vt:lpstr>Work2CharaManager.cs のここをJob化</vt:lpstr>
      <vt:lpstr>Work3. IJobParallelForTransform</vt:lpstr>
      <vt:lpstr>Work3CharaManager.cs のここをJob化</vt:lpstr>
      <vt:lpstr>Work4. RaycastCommand</vt:lpstr>
      <vt:lpstr>Work4CharaManager.cs をJob化</vt:lpstr>
      <vt:lpstr>C# JobSystemでのテクニックについて</vt:lpstr>
      <vt:lpstr>次Updateの先頭で完了待ちをすることでより高速化します</vt:lpstr>
      <vt:lpstr>次Updateの先頭で完了待ちをすることでより高速化します</vt:lpstr>
      <vt:lpstr>C# JobSystemを使って、 処理の効率化をすると、バッテリー消費も減ります</vt:lpstr>
      <vt:lpstr>実験結果</vt:lpstr>
      <vt:lpstr>これ以下は おまけコンテンツです C# JobSystemとは関係のない部分での 高速化話です</vt:lpstr>
      <vt:lpstr>おまけ・・・</vt:lpstr>
      <vt:lpstr>PlayerLoopSystemについて</vt:lpstr>
      <vt:lpstr>ビルボードでの描画について(1)</vt:lpstr>
      <vt:lpstr>ビルボードでの描画について(2)</vt:lpstr>
      <vt:lpstr>GPU Instancingの描画について(1)</vt:lpstr>
      <vt:lpstr>GPU Instancingの描画について(2)</vt:lpstr>
      <vt:lpstr>SRPについて</vt:lpstr>
      <vt:lpstr>SRPについて 良いところ</vt:lpstr>
      <vt:lpstr>SRPについて 注意するところ</vt:lpstr>
      <vt:lpstr>SRPについて ON/OFFで効果を確認</vt:lpstr>
      <vt:lpstr>SRPについて ZPrepassの実現</vt:lpstr>
      <vt:lpstr>SRPについて　描画時のソート</vt:lpstr>
      <vt:lpstr>SRPについて</vt:lpstr>
      <vt:lpstr>Cullingについて</vt:lpstr>
      <vt:lpstr>Cullingについて Profilerにて</vt:lpstr>
      <vt:lpstr>実は、C# JobSystemの効果を最大限活用させるために、描画周りを事前にいじっていたのでした！ そして、そちらの方が効果は大きいデス！</vt:lpstr>
    </vt:vector>
  </TitlesOfParts>
  <Company>Unity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YusukeKurokawa</dc:creator>
  <cp:lastModifiedBy>YusukeKurokawa</cp:lastModifiedBy>
  <cp:revision>328</cp:revision>
  <dcterms:created xsi:type="dcterms:W3CDTF">2018-04-17T08:41:55Z</dcterms:created>
  <dcterms:modified xsi:type="dcterms:W3CDTF">2018-04-17T18:06:24Z</dcterms:modified>
</cp:coreProperties>
</file>